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6" r:id="rId2"/>
    <p:sldId id="286" r:id="rId3"/>
    <p:sldId id="311" r:id="rId4"/>
    <p:sldId id="287" r:id="rId5"/>
    <p:sldId id="316" r:id="rId6"/>
    <p:sldId id="317" r:id="rId7"/>
    <p:sldId id="313" r:id="rId8"/>
    <p:sldId id="314" r:id="rId9"/>
    <p:sldId id="315" r:id="rId10"/>
    <p:sldId id="283"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72" userDrawn="1">
          <p15:clr>
            <a:srgbClr val="A4A3A4"/>
          </p15:clr>
        </p15:guide>
        <p15:guide id="3" orient="horz" pos="2845" userDrawn="1">
          <p15:clr>
            <a:srgbClr val="A4A3A4"/>
          </p15:clr>
        </p15:guide>
        <p15:guide id="4" orient="horz" pos="2573" userDrawn="1">
          <p15:clr>
            <a:srgbClr val="A4A3A4"/>
          </p15:clr>
        </p15:guide>
        <p15:guide id="5" orient="horz" pos="96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Wilson" initials="SW" lastIdx="3" clrIdx="0">
    <p:extLst>
      <p:ext uri="{19B8F6BF-5375-455C-9EA6-DF929625EA0E}">
        <p15:presenceInfo xmlns:p15="http://schemas.microsoft.com/office/powerpoint/2012/main" userId="S::swilson@cognitioneducation.com::481dce1a-929e-4251-b42d-ddf1f88225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42279"/>
    <a:srgbClr val="BEBCD8"/>
    <a:srgbClr val="575296"/>
    <a:srgbClr val="4CB2C5"/>
    <a:srgbClr val="DEF1F3"/>
    <a:srgbClr val="53AAB6"/>
    <a:srgbClr val="E1E6EC"/>
    <a:srgbClr val="FF6600"/>
    <a:srgbClr val="D7D6E3"/>
    <a:srgbClr val="AB48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47" autoAdjust="0"/>
    <p:restoredTop sz="92606" autoAdjust="0"/>
  </p:normalViewPr>
  <p:slideViewPr>
    <p:cSldViewPr snapToGrid="0">
      <p:cViewPr varScale="1">
        <p:scale>
          <a:sx n="146" d="100"/>
          <a:sy n="146" d="100"/>
        </p:scale>
        <p:origin x="760" y="168"/>
      </p:cViewPr>
      <p:guideLst>
        <p:guide orient="horz" pos="1620"/>
        <p:guide pos="272"/>
        <p:guide orient="horz" pos="2845"/>
        <p:guide orient="horz" pos="2573"/>
        <p:guide orient="horz" pos="962"/>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80" d="100"/>
        <a:sy n="80" d="100"/>
      </p:scale>
      <p:origin x="0" y="0"/>
    </p:cViewPr>
  </p:sorterViewPr>
  <p:notesViewPr>
    <p:cSldViewPr snapToGrid="0">
      <p:cViewPr varScale="1">
        <p:scale>
          <a:sx n="111" d="100"/>
          <a:sy n="111" d="100"/>
        </p:scale>
        <p:origin x="488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F50A3-773A-264C-8703-C283104EB3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95DAFCE-0603-BE4F-95ED-C3ED72ABC5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177D07-ED5F-3741-A7CE-D6FB0EFC6AED}" type="datetimeFigureOut">
              <a:rPr lang="en-US" smtClean="0"/>
              <a:t>10/10/23</a:t>
            </a:fld>
            <a:endParaRPr lang="en-US"/>
          </a:p>
        </p:txBody>
      </p:sp>
      <p:sp>
        <p:nvSpPr>
          <p:cNvPr id="4" name="Footer Placeholder 3">
            <a:extLst>
              <a:ext uri="{FF2B5EF4-FFF2-40B4-BE49-F238E27FC236}">
                <a16:creationId xmlns:a16="http://schemas.microsoft.com/office/drawing/2014/main" id="{445906E1-2EB6-664F-8C80-8A1CC708AF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35B0E7-E431-6E4D-8177-F9C50D5249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EFFB82-9700-F544-B498-4CEF608AB83E}" type="slidenum">
              <a:rPr lang="en-US" smtClean="0"/>
              <a:t>‹#›</a:t>
            </a:fld>
            <a:endParaRPr lang="en-US"/>
          </a:p>
        </p:txBody>
      </p:sp>
    </p:spTree>
    <p:extLst>
      <p:ext uri="{BB962C8B-B14F-4D97-AF65-F5344CB8AC3E}">
        <p14:creationId xmlns:p14="http://schemas.microsoft.com/office/powerpoint/2010/main" val="945974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9E8A5-AF9E-4D5A-923D-9D7CDF630A09}" type="datetimeFigureOut">
              <a:rPr lang="en-NZ" smtClean="0"/>
              <a:t>10/10/23</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81C79A-154A-4D4A-B65B-FB44557ADAB5}" type="slidenum">
              <a:rPr lang="en-NZ" smtClean="0"/>
              <a:t>‹#›</a:t>
            </a:fld>
            <a:endParaRPr lang="en-NZ"/>
          </a:p>
        </p:txBody>
      </p:sp>
    </p:spTree>
    <p:extLst>
      <p:ext uri="{BB962C8B-B14F-4D97-AF65-F5344CB8AC3E}">
        <p14:creationId xmlns:p14="http://schemas.microsoft.com/office/powerpoint/2010/main" val="1287480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xxxx/"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r>
              <a:rPr lang="en-US" b="1" baseline="0" dirty="0"/>
              <a:t> FOR SESSION PRESENTER</a:t>
            </a:r>
          </a:p>
          <a:p>
            <a:endParaRPr lang="en-US" baseline="0" dirty="0"/>
          </a:p>
          <a:p>
            <a:pPr>
              <a:lnSpc>
                <a:spcPts val="1600"/>
              </a:lnSpc>
              <a:spcAft>
                <a:spcPts val="400"/>
              </a:spcAft>
            </a:pPr>
            <a:r>
              <a:rPr lang="en-NZ" sz="1800" dirty="0">
                <a:effectLst/>
                <a:latin typeface="Calibri" panose="020F0502020204030204" pitchFamily="34" charset="0"/>
                <a:ea typeface="Calibri" panose="020F0502020204030204" pitchFamily="34" charset="0"/>
                <a:cs typeface="Times New Roman" panose="02020603050405020304" pitchFamily="18" charset="0"/>
              </a:rPr>
              <a:t>This presentation is for a school leader or Ministry of Education representative to use when giving a brief overview of Check &amp; Connect: Te Hononga to an audience (e.g., the staff in a school that’s about to adopt the initiative).</a:t>
            </a:r>
          </a:p>
          <a:p>
            <a:pPr>
              <a:lnSpc>
                <a:spcPts val="1600"/>
              </a:lnSpc>
              <a:spcAft>
                <a:spcPts val="400"/>
              </a:spcAft>
            </a:pP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r>
              <a:rPr lang="en-NZ" sz="1800" dirty="0">
                <a:effectLst/>
                <a:latin typeface="Calibri" panose="020F0502020204030204" pitchFamily="34" charset="0"/>
                <a:ea typeface="Calibri" panose="020F0502020204030204" pitchFamily="34" charset="0"/>
                <a:cs typeface="Times New Roman" panose="02020603050405020304" pitchFamily="18" charset="0"/>
              </a:rPr>
              <a:t>The presentation ends with a brief video on Check &amp; Connect. There are </a:t>
            </a:r>
            <a:r>
              <a:rPr lang="en-NZ"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eight</a:t>
            </a:r>
            <a:r>
              <a:rPr lang="en-NZ" sz="1800" dirty="0">
                <a:effectLst/>
                <a:latin typeface="Calibri" panose="020F0502020204030204" pitchFamily="34" charset="0"/>
                <a:ea typeface="Calibri" panose="020F0502020204030204" pitchFamily="34" charset="0"/>
                <a:cs typeface="Times New Roman" panose="02020603050405020304" pitchFamily="18" charset="0"/>
              </a:rPr>
              <a:t> such videos available at </a:t>
            </a:r>
            <a:r>
              <a:rPr lang="en-NZ" sz="1800" u="sng" dirty="0">
                <a:solidFill>
                  <a:srgbClr val="0563C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3"/>
              </a:rPr>
              <a:t>www.xxxx</a:t>
            </a:r>
            <a:r>
              <a:rPr lang="en-NZ" sz="1800" dirty="0">
                <a:effectLst/>
                <a:latin typeface="Calibri" panose="020F0502020204030204" pitchFamily="34" charset="0"/>
                <a:ea typeface="Calibri" panose="020F0502020204030204" pitchFamily="34" charset="0"/>
                <a:cs typeface="Times New Roman" panose="02020603050405020304" pitchFamily="18" charset="0"/>
              </a:rPr>
              <a:t>. Depending on the time available, you may wish to view these and select another one or two to incorporate in the presentation. </a:t>
            </a:r>
          </a:p>
          <a:p>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r>
              <a:rPr lang="en-NZ" sz="1800" dirty="0">
                <a:effectLst/>
                <a:latin typeface="Calibri" panose="020F0502020204030204" pitchFamily="34" charset="0"/>
                <a:ea typeface="Calibri" panose="020F0502020204030204" pitchFamily="34" charset="0"/>
                <a:cs typeface="Times New Roman" panose="02020603050405020304" pitchFamily="18" charset="0"/>
              </a:rPr>
              <a:t>The video requires an internet/wi-fi connection with good bandwidth to play. If this isn’t available, you’ll need to download the video ahead of time from </a:t>
            </a:r>
            <a:r>
              <a:rPr lang="en-NZ" sz="1200" u="sng" dirty="0">
                <a:solidFill>
                  <a:srgbClr val="0563C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3"/>
              </a:rPr>
              <a:t>www.xxxx</a:t>
            </a:r>
            <a:r>
              <a:rPr lang="en-NZ" sz="1200" dirty="0">
                <a:effectLst/>
                <a:latin typeface="Calibri" panose="020F0502020204030204" pitchFamily="34" charset="0"/>
                <a:ea typeface="Calibri" panose="020F0502020204030204" pitchFamily="34" charset="0"/>
                <a:cs typeface="Times New Roman" panose="02020603050405020304" pitchFamily="18" charset="0"/>
              </a:rPr>
              <a:t>.</a:t>
            </a:r>
            <a:endParaRPr lang="en-US" dirty="0"/>
          </a:p>
          <a:p>
            <a:endParaRPr lang="en-NZ" dirty="0"/>
          </a:p>
          <a:p>
            <a:r>
              <a:rPr lang="en-NZ" dirty="0"/>
              <a:t>You may want to add one or two additional slides for opening and closing the presentation in a way that is appropriate for you and participants.</a:t>
            </a:r>
          </a:p>
        </p:txBody>
      </p:sp>
      <p:sp>
        <p:nvSpPr>
          <p:cNvPr id="4" name="Slide Number Placeholder 3"/>
          <p:cNvSpPr>
            <a:spLocks noGrp="1"/>
          </p:cNvSpPr>
          <p:nvPr>
            <p:ph type="sldNum" sz="quarter" idx="5"/>
          </p:nvPr>
        </p:nvSpPr>
        <p:spPr/>
        <p:txBody>
          <a:bodyPr/>
          <a:lstStyle/>
          <a:p>
            <a:fld id="{9581C79A-154A-4D4A-B65B-FB44557ADAB5}" type="slidenum">
              <a:rPr lang="en-NZ" smtClean="0"/>
              <a:t>1</a:t>
            </a:fld>
            <a:endParaRPr lang="en-NZ"/>
          </a:p>
        </p:txBody>
      </p:sp>
    </p:spTree>
    <p:extLst>
      <p:ext uri="{BB962C8B-B14F-4D97-AF65-F5344CB8AC3E}">
        <p14:creationId xmlns:p14="http://schemas.microsoft.com/office/powerpoint/2010/main" val="932821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Wrap up the session:</a:t>
            </a:r>
          </a:p>
          <a:p>
            <a:r>
              <a:rPr lang="en-US" b="0" baseline="0" dirty="0"/>
              <a:t>If you are presenting to a school staff, and the school is a PB4L–School Wide school</a:t>
            </a:r>
            <a:r>
              <a:rPr lang="en-US" baseline="0" dirty="0"/>
              <a:t>, remind them again that Check &amp; Connect:</a:t>
            </a:r>
            <a:r>
              <a:rPr lang="en-NZ" sz="1200" dirty="0">
                <a:effectLst/>
                <a:latin typeface="Calibri" panose="020F0502020204030204" pitchFamily="34" charset="0"/>
                <a:ea typeface="Calibri" panose="020F0502020204030204" pitchFamily="34" charset="0"/>
                <a:cs typeface="Times New Roman" panose="02020603050405020304" pitchFamily="18" charset="0"/>
              </a:rPr>
              <a:t> </a:t>
            </a:r>
            <a:r>
              <a:rPr lang="en-NZ" sz="1200" dirty="0" err="1">
                <a:effectLst/>
                <a:latin typeface="Calibri" panose="020F0502020204030204" pitchFamily="34" charset="0"/>
                <a:ea typeface="Calibri" panose="020F0502020204030204" pitchFamily="34" charset="0"/>
                <a:cs typeface="Times New Roman" panose="02020603050405020304" pitchFamily="18" charset="0"/>
              </a:rPr>
              <a:t>Te</a:t>
            </a:r>
            <a:r>
              <a:rPr lang="en-NZ" sz="1200" dirty="0">
                <a:effectLst/>
                <a:latin typeface="Calibri" panose="020F0502020204030204" pitchFamily="34" charset="0"/>
                <a:ea typeface="Calibri" panose="020F0502020204030204" pitchFamily="34" charset="0"/>
                <a:cs typeface="Times New Roman" panose="02020603050405020304" pitchFamily="18" charset="0"/>
              </a:rPr>
              <a:t> </a:t>
            </a:r>
            <a:r>
              <a:rPr lang="en-NZ" sz="1200" dirty="0" err="1">
                <a:effectLst/>
                <a:latin typeface="Calibri" panose="020F0502020204030204" pitchFamily="34" charset="0"/>
                <a:ea typeface="Calibri" panose="020F0502020204030204" pitchFamily="34" charset="0"/>
                <a:cs typeface="Times New Roman" panose="02020603050405020304" pitchFamily="18" charset="0"/>
              </a:rPr>
              <a:t>Hononga</a:t>
            </a:r>
            <a:r>
              <a:rPr lang="en-NZ" sz="1200" dirty="0">
                <a:effectLst/>
                <a:latin typeface="Calibri" panose="020F0502020204030204" pitchFamily="34" charset="0"/>
                <a:ea typeface="Calibri" panose="020F0502020204030204" pitchFamily="34" charset="0"/>
                <a:cs typeface="Times New Roman" panose="02020603050405020304" pitchFamily="18" charset="0"/>
              </a:rPr>
              <a:t> </a:t>
            </a:r>
            <a:r>
              <a:rPr lang="en-US" baseline="0" dirty="0"/>
              <a:t>will operate within and align with </a:t>
            </a:r>
            <a:r>
              <a:rPr lang="en-US" b="0" baseline="0" dirty="0"/>
              <a:t>PB4L–School Wide.</a:t>
            </a:r>
          </a:p>
          <a:p>
            <a:endParaRPr lang="en-US" b="0" baseline="0" dirty="0"/>
          </a:p>
          <a:p>
            <a:r>
              <a:rPr lang="en-US" b="0" baseline="0" dirty="0"/>
              <a:t>Thank participants for their attention and upcoming support for the initiative.</a:t>
            </a:r>
            <a:endParaRPr lang="en-US" baseline="0" dirty="0"/>
          </a:p>
        </p:txBody>
      </p:sp>
      <p:sp>
        <p:nvSpPr>
          <p:cNvPr id="4" name="Slide Number Placeholder 3"/>
          <p:cNvSpPr>
            <a:spLocks noGrp="1"/>
          </p:cNvSpPr>
          <p:nvPr>
            <p:ph type="sldNum" sz="quarter" idx="10"/>
          </p:nvPr>
        </p:nvSpPr>
        <p:spPr/>
        <p:txBody>
          <a:bodyPr/>
          <a:lstStyle/>
          <a:p>
            <a:fld id="{51234D50-6DE6-124E-9D6D-C81C949B96F3}" type="slidenum">
              <a:rPr lang="en-US" smtClean="0"/>
              <a:t>10</a:t>
            </a:fld>
            <a:endParaRPr lang="en-US"/>
          </a:p>
        </p:txBody>
      </p:sp>
    </p:spTree>
    <p:extLst>
      <p:ext uri="{BB962C8B-B14F-4D97-AF65-F5344CB8AC3E}">
        <p14:creationId xmlns:p14="http://schemas.microsoft.com/office/powerpoint/2010/main" val="2608448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600"/>
              </a:lnSpc>
              <a:spcAft>
                <a:spcPts val="400"/>
              </a:spcAft>
            </a:pPr>
            <a:r>
              <a:rPr lang="en-NZ" sz="1800" b="1" dirty="0">
                <a:effectLst/>
                <a:latin typeface="Calibri" panose="020F0502020204030204" pitchFamily="34" charset="0"/>
                <a:ea typeface="Calibri" panose="020F0502020204030204" pitchFamily="34" charset="0"/>
                <a:cs typeface="Times New Roman" panose="02020603050405020304" pitchFamily="18" charset="0"/>
              </a:rPr>
              <a:t>ONCE FINALISED, CHANGE FOOTER TO CORRECT PUNCTUATION FOR ‘CHECK &amp; CONNECT: TE HONONGA’</a:t>
            </a:r>
          </a:p>
          <a:p>
            <a:pPr>
              <a:lnSpc>
                <a:spcPts val="1600"/>
              </a:lnSpc>
              <a:spcAft>
                <a:spcPts val="400"/>
              </a:spcAft>
            </a:pPr>
            <a:r>
              <a:rPr lang="en-NZ" sz="1800" b="1" dirty="0">
                <a:effectLst/>
                <a:latin typeface="Calibri" panose="020F0502020204030204" pitchFamily="34" charset="0"/>
                <a:ea typeface="Calibri" panose="020F0502020204030204" pitchFamily="34" charset="0"/>
                <a:cs typeface="Times New Roman" panose="02020603050405020304" pitchFamily="18" charset="0"/>
              </a:rPr>
              <a:t>Explain</a:t>
            </a:r>
          </a:p>
          <a:p>
            <a:pPr>
              <a:lnSpc>
                <a:spcPts val="1600"/>
              </a:lnSpc>
              <a:spcAft>
                <a:spcPts val="400"/>
              </a:spcAft>
            </a:pP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600"/>
              </a:lnSpc>
              <a:spcAft>
                <a:spcPts val="400"/>
              </a:spcAft>
            </a:pPr>
            <a:r>
              <a:rPr lang="en-NZ" sz="1800" dirty="0">
                <a:effectLst/>
                <a:latin typeface="Calibri" panose="020F0502020204030204" pitchFamily="34" charset="0"/>
                <a:ea typeface="Calibri" panose="020F0502020204030204" pitchFamily="34" charset="0"/>
                <a:cs typeface="Times New Roman" panose="02020603050405020304" pitchFamily="18" charset="0"/>
              </a:rPr>
              <a:t>The purpose of this session is for you to learn about Check &amp; Connect:</a:t>
            </a:r>
            <a:r>
              <a:rPr lang="en-NZ" sz="1800" dirty="0">
                <a:effectLst/>
                <a:latin typeface="Calibri" panose="020F0502020204030204" pitchFamily="34" charset="0"/>
                <a:ea typeface="Calibri" panose="020F0502020204030204" pitchFamily="34" charset="0"/>
                <a:cs typeface="Calibri" panose="020F0502020204030204" pitchFamily="34" charset="0"/>
              </a:rPr>
              <a:t> </a:t>
            </a:r>
            <a:r>
              <a:rPr lang="en-NZ" sz="1800" dirty="0" err="1">
                <a:effectLst/>
                <a:latin typeface="Calibri" panose="020F0502020204030204" pitchFamily="34" charset="0"/>
                <a:ea typeface="Calibri" panose="020F0502020204030204" pitchFamily="34" charset="0"/>
                <a:cs typeface="Calibri" panose="020F0502020204030204" pitchFamily="34" charset="0"/>
              </a:rPr>
              <a:t>Te</a:t>
            </a:r>
            <a:r>
              <a:rPr lang="en-NZ" sz="1800" dirty="0">
                <a:effectLst/>
                <a:latin typeface="Calibri" panose="020F0502020204030204" pitchFamily="34" charset="0"/>
                <a:ea typeface="Calibri" panose="020F0502020204030204" pitchFamily="34" charset="0"/>
                <a:cs typeface="Calibri" panose="020F0502020204030204" pitchFamily="34" charset="0"/>
              </a:rPr>
              <a:t> Hononga </a:t>
            </a:r>
            <a:r>
              <a:rPr lang="en-NZ" sz="1800" dirty="0">
                <a:effectLst/>
                <a:latin typeface="Calibri" panose="020F0502020204030204" pitchFamily="34" charset="0"/>
                <a:ea typeface="Calibri" panose="020F0502020204030204" pitchFamily="34" charset="0"/>
                <a:cs typeface="Times New Roman" panose="02020603050405020304" pitchFamily="18" charset="0"/>
              </a:rPr>
              <a:t>– a two-year mentoring initiative [add “that we’re introducing to our school” if appropriate]. </a:t>
            </a:r>
          </a:p>
          <a:p>
            <a:pPr>
              <a:lnSpc>
                <a:spcPts val="1600"/>
              </a:lnSpc>
              <a:spcAft>
                <a:spcPts val="400"/>
              </a:spcAft>
            </a:pP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600"/>
              </a:lnSpc>
              <a:spcAft>
                <a:spcPts val="400"/>
              </a:spcAft>
            </a:pPr>
            <a:r>
              <a:rPr lang="en-NZ" sz="1800" dirty="0">
                <a:effectLst/>
                <a:latin typeface="Calibri" panose="020F0502020204030204" pitchFamily="34" charset="0"/>
                <a:ea typeface="Calibri" panose="020F0502020204030204" pitchFamily="34" charset="0"/>
                <a:cs typeface="Times New Roman" panose="02020603050405020304" pitchFamily="18" charset="0"/>
              </a:rPr>
              <a:t>You will learn about:</a:t>
            </a:r>
            <a:br>
              <a:rPr lang="en-NZ" sz="1800" dirty="0">
                <a:effectLst/>
                <a:latin typeface="Calibri" panose="020F0502020204030204" pitchFamily="34" charset="0"/>
                <a:ea typeface="Calibri" panose="020F0502020204030204" pitchFamily="34" charset="0"/>
                <a:cs typeface="Times New Roman" panose="02020603050405020304" pitchFamily="18" charset="0"/>
              </a:rPr>
            </a:b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ts val="1600"/>
              </a:lnSpc>
              <a:buFont typeface="Arial" panose="020B0604020202020204" pitchFamily="34" charset="0"/>
              <a:buChar char="•"/>
            </a:pPr>
            <a:r>
              <a:rPr lang="en-N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Check &amp; Connect: Te Hononga is and who it’s for</a:t>
            </a:r>
          </a:p>
          <a:p>
            <a:pPr marL="742950" lvl="1" indent="-285750">
              <a:lnSpc>
                <a:spcPts val="1600"/>
              </a:lnSpc>
              <a:buFont typeface="Arial" panose="020B0604020202020204" pitchFamily="34" charset="0"/>
              <a:buChar char="•"/>
            </a:pPr>
            <a:r>
              <a:rPr lang="en-N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it works, particularly the key role of </a:t>
            </a:r>
            <a:r>
              <a:rPr lang="en-NZ"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kaihoe</a:t>
            </a:r>
            <a:r>
              <a:rPr lang="en-N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(mentor)</a:t>
            </a:r>
          </a:p>
          <a:p>
            <a:pPr marL="742950" marR="0" lvl="1" indent="-285750" algn="l" defTabSz="914400" rtl="0" eaLnBrk="1" fontAlgn="auto" latinLnBrk="0" hangingPunct="1">
              <a:lnSpc>
                <a:spcPts val="1600"/>
              </a:lnSpc>
              <a:spcBef>
                <a:spcPts val="0"/>
              </a:spcBef>
              <a:spcAft>
                <a:spcPts val="0"/>
              </a:spcAft>
              <a:buClrTx/>
              <a:buSzTx/>
              <a:buFont typeface="Arial" panose="020B0604020202020204" pitchFamily="34" charset="0"/>
              <a:buChar char="•"/>
              <a:tabLst/>
              <a:defRPr/>
            </a:pPr>
            <a:r>
              <a:rPr lang="en-N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your role in supporting the initiative and making it work</a:t>
            </a:r>
          </a:p>
          <a:p>
            <a:pPr marL="742950" lvl="1" indent="-285750">
              <a:lnSpc>
                <a:spcPts val="1600"/>
              </a:lnSpc>
              <a:buFont typeface="Arial" panose="020B0604020202020204" pitchFamily="34" charset="0"/>
              <a:buChar char="•"/>
            </a:pPr>
            <a:r>
              <a:rPr lang="en-N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t>
            </a:r>
            <a:r>
              <a:rPr lang="en-NZ"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kaiurungi</a:t>
            </a:r>
            <a:r>
              <a:rPr lang="en-N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(coordinator) role and who’ll be fulfilling that role in our school.</a:t>
            </a:r>
          </a:p>
        </p:txBody>
      </p:sp>
      <p:sp>
        <p:nvSpPr>
          <p:cNvPr id="4" name="Slide Number Placeholder 3"/>
          <p:cNvSpPr>
            <a:spLocks noGrp="1"/>
          </p:cNvSpPr>
          <p:nvPr>
            <p:ph type="sldNum" sz="quarter" idx="5"/>
          </p:nvPr>
        </p:nvSpPr>
        <p:spPr/>
        <p:txBody>
          <a:bodyPr/>
          <a:lstStyle/>
          <a:p>
            <a:fld id="{9581C79A-154A-4D4A-B65B-FB44557ADAB5}" type="slidenum">
              <a:rPr lang="en-NZ" smtClean="0"/>
              <a:t>2</a:t>
            </a:fld>
            <a:endParaRPr lang="en-NZ"/>
          </a:p>
        </p:txBody>
      </p:sp>
    </p:spTree>
    <p:extLst>
      <p:ext uri="{BB962C8B-B14F-4D97-AF65-F5344CB8AC3E}">
        <p14:creationId xmlns:p14="http://schemas.microsoft.com/office/powerpoint/2010/main" val="1543957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600"/>
              </a:lnSpc>
              <a:spcAft>
                <a:spcPts val="400"/>
              </a:spcAft>
            </a:pPr>
            <a:r>
              <a:rPr lang="en-NZ" sz="1800" b="1" dirty="0">
                <a:effectLst/>
                <a:latin typeface="Calibri" panose="020F0502020204030204" pitchFamily="34" charset="0"/>
                <a:ea typeface="Calibri" panose="020F0502020204030204" pitchFamily="34" charset="0"/>
                <a:cs typeface="Times New Roman" panose="02020603050405020304" pitchFamily="18" charset="0"/>
              </a:rPr>
              <a:t>Explain</a:t>
            </a:r>
          </a:p>
          <a:p>
            <a:pPr>
              <a:lnSpc>
                <a:spcPts val="1600"/>
              </a:lnSpc>
              <a:spcAft>
                <a:spcPts val="400"/>
              </a:spcAft>
            </a:pP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600"/>
              </a:lnSpc>
              <a:spcAft>
                <a:spcPts val="400"/>
              </a:spcAft>
            </a:pPr>
            <a:r>
              <a:rPr lang="en-NZ" sz="1800" dirty="0">
                <a:effectLst/>
                <a:latin typeface="Calibri" panose="020F0502020204030204" pitchFamily="34" charset="0"/>
                <a:ea typeface="Calibri" panose="020F0502020204030204" pitchFamily="34" charset="0"/>
                <a:cs typeface="Times New Roman" panose="02020603050405020304" pitchFamily="18" charset="0"/>
              </a:rPr>
              <a:t>Check &amp; Connect: Te Hononga is intended for ākonga who show signs of disengaging from education and are at risk of non-attendance. There is extensive evidence to show that disengagement and non-attendance have negative consequences that have a lifelong negative impact on ākonga and whānau. We know that some of our ākonga are in that situation, and we want to turn it around. </a:t>
            </a:r>
          </a:p>
          <a:p>
            <a:pPr>
              <a:lnSpc>
                <a:spcPts val="1600"/>
              </a:lnSpc>
              <a:spcAft>
                <a:spcPts val="400"/>
              </a:spcAft>
            </a:pP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ts val="1600"/>
              </a:lnSpc>
              <a:spcBef>
                <a:spcPts val="0"/>
              </a:spcBef>
              <a:spcAft>
                <a:spcPts val="400"/>
              </a:spcAft>
              <a:buClrTx/>
              <a:buSzTx/>
              <a:buFontTx/>
              <a:buNone/>
              <a:tabLst/>
              <a:defRPr/>
            </a:pPr>
            <a:r>
              <a:rPr lang="en-US" sz="1800" b="0" baseline="0" dirty="0"/>
              <a:t>If you are presenting to a school staff, and the school is a PB4L School-Wide school</a:t>
            </a:r>
            <a:r>
              <a:rPr lang="en-US" sz="1800" baseline="0" dirty="0"/>
              <a:t>, then explain that:</a:t>
            </a:r>
          </a:p>
          <a:p>
            <a:pPr marL="285750" marR="0" lvl="0" indent="-285750" algn="l" defTabSz="914400" rtl="0" eaLnBrk="1" fontAlgn="auto" latinLnBrk="0" hangingPunct="1">
              <a:lnSpc>
                <a:spcPts val="1600"/>
              </a:lnSpc>
              <a:spcBef>
                <a:spcPts val="0"/>
              </a:spcBef>
              <a:spcAft>
                <a:spcPts val="400"/>
              </a:spcAft>
              <a:buClrTx/>
              <a:buSzTx/>
              <a:buFont typeface="Arial" panose="020B0604020202020204" pitchFamily="34" charset="0"/>
              <a:buChar char="•"/>
              <a:tabLst/>
              <a:defRPr/>
            </a:pPr>
            <a:r>
              <a:rPr lang="en-US" sz="1800" baseline="0" dirty="0"/>
              <a:t>Check &amp; Connect:</a:t>
            </a:r>
            <a:r>
              <a:rPr lang="en-NZ" sz="1800" dirty="0">
                <a:effectLst/>
                <a:latin typeface="Calibri" panose="020F0502020204030204" pitchFamily="34" charset="0"/>
                <a:ea typeface="Calibri" panose="020F0502020204030204" pitchFamily="34" charset="0"/>
                <a:cs typeface="Times New Roman" panose="02020603050405020304" pitchFamily="18" charset="0"/>
              </a:rPr>
              <a:t> </a:t>
            </a:r>
            <a:r>
              <a:rPr lang="en-NZ" sz="1800" dirty="0" err="1">
                <a:effectLst/>
                <a:latin typeface="Calibri" panose="020F0502020204030204" pitchFamily="34" charset="0"/>
                <a:ea typeface="Calibri" panose="020F0502020204030204" pitchFamily="34" charset="0"/>
                <a:cs typeface="Times New Roman" panose="02020603050405020304" pitchFamily="18" charset="0"/>
              </a:rPr>
              <a:t>Te</a:t>
            </a:r>
            <a:r>
              <a:rPr lang="en-NZ" sz="1800" dirty="0">
                <a:effectLst/>
                <a:latin typeface="Calibri" panose="020F0502020204030204" pitchFamily="34" charset="0"/>
                <a:ea typeface="Calibri" panose="020F0502020204030204" pitchFamily="34" charset="0"/>
                <a:cs typeface="Times New Roman" panose="02020603050405020304" pitchFamily="18" charset="0"/>
              </a:rPr>
              <a:t> </a:t>
            </a:r>
            <a:r>
              <a:rPr lang="en-NZ" sz="1800" dirty="0" err="1">
                <a:effectLst/>
                <a:latin typeface="Calibri" panose="020F0502020204030204" pitchFamily="34" charset="0"/>
                <a:ea typeface="Calibri" panose="020F0502020204030204" pitchFamily="34" charset="0"/>
                <a:cs typeface="Times New Roman" panose="02020603050405020304" pitchFamily="18" charset="0"/>
              </a:rPr>
              <a:t>Hononga</a:t>
            </a:r>
            <a:r>
              <a:rPr lang="en-NZ"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a:t>sits within the suite of PB4L initiatives</a:t>
            </a:r>
          </a:p>
          <a:p>
            <a:pPr marL="285750" marR="0" lvl="0" indent="-285750" algn="l" defTabSz="914400" rtl="0" eaLnBrk="1" fontAlgn="auto" latinLnBrk="0" hangingPunct="1">
              <a:lnSpc>
                <a:spcPts val="1600"/>
              </a:lnSpc>
              <a:spcBef>
                <a:spcPts val="0"/>
              </a:spcBef>
              <a:spcAft>
                <a:spcPts val="400"/>
              </a:spcAft>
              <a:buClrTx/>
              <a:buSzTx/>
              <a:buFont typeface="Arial" panose="020B0604020202020204" pitchFamily="34" charset="0"/>
              <a:buChar char="•"/>
              <a:tabLst/>
              <a:defRPr/>
            </a:pPr>
            <a:r>
              <a:rPr lang="en-US" sz="1800" baseline="0" dirty="0"/>
              <a:t>it is a </a:t>
            </a:r>
            <a:r>
              <a:rPr lang="en-US" sz="1800" u="sng" baseline="0" dirty="0"/>
              <a:t>Tier 2 </a:t>
            </a:r>
            <a:r>
              <a:rPr lang="en-US" sz="1800" baseline="0" dirty="0"/>
              <a:t>initiative, for a limited number of ākonga who require additional support</a:t>
            </a:r>
          </a:p>
          <a:p>
            <a:pPr marL="285750" marR="0" lvl="0" indent="-285750" algn="l" defTabSz="914400" rtl="0" eaLnBrk="1" fontAlgn="auto" latinLnBrk="0" hangingPunct="1">
              <a:lnSpc>
                <a:spcPts val="1600"/>
              </a:lnSpc>
              <a:spcBef>
                <a:spcPts val="0"/>
              </a:spcBef>
              <a:spcAft>
                <a:spcPts val="400"/>
              </a:spcAft>
              <a:buClrTx/>
              <a:buSzTx/>
              <a:buFont typeface="Arial" panose="020B0604020202020204" pitchFamily="34" charset="0"/>
              <a:buChar char="•"/>
              <a:tabLst/>
              <a:defRPr/>
            </a:pPr>
            <a:r>
              <a:rPr lang="en-US" sz="1800" baseline="0" dirty="0"/>
              <a:t>the school’s PB4L Team will help ensure the initiative works alongside and aligns with PB4L School-Wide. </a:t>
            </a:r>
          </a:p>
          <a:p>
            <a:pPr marL="0" marR="0" lvl="0" indent="0" algn="l" defTabSz="914400" rtl="0" eaLnBrk="1" fontAlgn="auto" latinLnBrk="0" hangingPunct="1">
              <a:lnSpc>
                <a:spcPts val="1600"/>
              </a:lnSpc>
              <a:spcBef>
                <a:spcPts val="0"/>
              </a:spcBef>
              <a:spcAft>
                <a:spcPts val="400"/>
              </a:spcAft>
              <a:buClrTx/>
              <a:buSzTx/>
              <a:buFontTx/>
              <a:buNone/>
              <a:tabLst/>
              <a:defRPr/>
            </a:pPr>
            <a:endParaRPr lang="en-US" sz="1800" baseline="0" dirty="0"/>
          </a:p>
          <a:p>
            <a:pPr>
              <a:lnSpc>
                <a:spcPts val="1600"/>
              </a:lnSpc>
              <a:spcAft>
                <a:spcPts val="400"/>
              </a:spcAft>
            </a:pP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600"/>
              </a:lnSpc>
              <a:spcAft>
                <a:spcPts val="400"/>
              </a:spcAft>
            </a:pP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581C79A-154A-4D4A-B65B-FB44557ADAB5}" type="slidenum">
              <a:rPr lang="en-NZ" smtClean="0"/>
              <a:t>3</a:t>
            </a:fld>
            <a:endParaRPr lang="en-NZ"/>
          </a:p>
        </p:txBody>
      </p:sp>
    </p:spTree>
    <p:extLst>
      <p:ext uri="{BB962C8B-B14F-4D97-AF65-F5344CB8AC3E}">
        <p14:creationId xmlns:p14="http://schemas.microsoft.com/office/powerpoint/2010/main" val="3909240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algn="l">
              <a:lnSpc>
                <a:spcPts val="1600"/>
              </a:lnSpc>
              <a:spcAft>
                <a:spcPts val="400"/>
              </a:spcAft>
            </a:pPr>
            <a:r>
              <a:rPr lang="en-NZ" sz="1800" b="1" dirty="0">
                <a:effectLst/>
                <a:latin typeface="Calibri" panose="020F0502020204030204" pitchFamily="34" charset="0"/>
                <a:ea typeface="Calibri" panose="020F0502020204030204" pitchFamily="34" charset="0"/>
                <a:cs typeface="Times New Roman" panose="02020603050405020304" pitchFamily="18" charset="0"/>
              </a:rPr>
              <a:t>[SLIDE 1 OF 2]</a:t>
            </a:r>
          </a:p>
          <a:p>
            <a:pPr marL="0" lvl="0" algn="l">
              <a:lnSpc>
                <a:spcPts val="1600"/>
              </a:lnSpc>
              <a:spcAft>
                <a:spcPts val="400"/>
              </a:spcAft>
            </a:pPr>
            <a:r>
              <a:rPr lang="en-NZ" sz="1800" b="1" dirty="0">
                <a:effectLst/>
                <a:latin typeface="Calibri" panose="020F0502020204030204" pitchFamily="34" charset="0"/>
                <a:ea typeface="Calibri" panose="020F0502020204030204" pitchFamily="34" charset="0"/>
                <a:cs typeface="Times New Roman" panose="02020603050405020304" pitchFamily="18" charset="0"/>
              </a:rPr>
              <a:t>Explain </a:t>
            </a:r>
            <a:r>
              <a:rPr lang="en-NZ" sz="1800" dirty="0">
                <a:effectLst/>
                <a:latin typeface="Calibri" panose="020F0502020204030204" pitchFamily="34" charset="0"/>
                <a:ea typeface="Calibri" panose="020F0502020204030204" pitchFamily="34" charset="0"/>
                <a:cs typeface="Times New Roman" panose="02020603050405020304" pitchFamily="18" charset="0"/>
              </a:rPr>
              <a:t>that there is very good evidence from here in Aotearoa and from other countries for Check &amp; Connect: Te Hononga and its benefits for ākonga at risk of disengaging from school. The initiative has been used extensively in the USA and many other countries, with research studies consistently showing evidence of improved enrolment, attendance, engagement with learning, and outcomes for its target students. </a:t>
            </a:r>
          </a:p>
        </p:txBody>
      </p:sp>
      <p:sp>
        <p:nvSpPr>
          <p:cNvPr id="4" name="Slide Number Placeholder 3"/>
          <p:cNvSpPr>
            <a:spLocks noGrp="1"/>
          </p:cNvSpPr>
          <p:nvPr>
            <p:ph type="sldNum" sz="quarter" idx="5"/>
          </p:nvPr>
        </p:nvSpPr>
        <p:spPr/>
        <p:txBody>
          <a:bodyPr/>
          <a:lstStyle/>
          <a:p>
            <a:fld id="{9581C79A-154A-4D4A-B65B-FB44557ADAB5}" type="slidenum">
              <a:rPr lang="en-NZ" smtClean="0"/>
              <a:t>4</a:t>
            </a:fld>
            <a:endParaRPr lang="en-NZ"/>
          </a:p>
        </p:txBody>
      </p:sp>
    </p:spTree>
    <p:extLst>
      <p:ext uri="{BB962C8B-B14F-4D97-AF65-F5344CB8AC3E}">
        <p14:creationId xmlns:p14="http://schemas.microsoft.com/office/powerpoint/2010/main" val="174180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400"/>
              </a:lnSpc>
              <a:spcBef>
                <a:spcPts val="600"/>
              </a:spcBef>
              <a:spcAft>
                <a:spcPts val="600"/>
              </a:spcAft>
              <a:buClrTx/>
              <a:buSzTx/>
              <a:buFontTx/>
              <a:buNone/>
              <a:tabLst/>
              <a:defRPr/>
            </a:pPr>
            <a:r>
              <a:rPr lang="en-NZ" sz="1800" b="1" dirty="0">
                <a:effectLst/>
                <a:latin typeface="Calibri" panose="020F0502020204030204" pitchFamily="34" charset="0"/>
                <a:ea typeface="Calibri" panose="020F0502020204030204" pitchFamily="34" charset="0"/>
                <a:cs typeface="Times New Roman" panose="02020603050405020304" pitchFamily="18" charset="0"/>
              </a:rPr>
              <a:t>[SLIDE 2 OF 2]</a:t>
            </a:r>
          </a:p>
          <a:p>
            <a:pPr marL="0" lvl="0" algn="l">
              <a:lnSpc>
                <a:spcPts val="1400"/>
              </a:lnSpc>
              <a:spcBef>
                <a:spcPts val="600"/>
              </a:spcBef>
              <a:spcAft>
                <a:spcPts val="600"/>
              </a:spcAft>
            </a:pPr>
            <a:r>
              <a:rPr lang="en-AU" sz="1800" b="1" dirty="0">
                <a:effectLst/>
                <a:latin typeface="Calibri" panose="020F0502020204030204" pitchFamily="34" charset="0"/>
                <a:ea typeface="Calibri" panose="020F0502020204030204" pitchFamily="34" charset="0"/>
              </a:rPr>
              <a:t>If you wish, draw on the below </a:t>
            </a:r>
            <a:r>
              <a:rPr lang="en-AU" sz="1800" dirty="0">
                <a:effectLst/>
                <a:latin typeface="Calibri" panose="020F0502020204030204" pitchFamily="34" charset="0"/>
                <a:ea typeface="Calibri" panose="020F0502020204030204" pitchFamily="34" charset="0"/>
              </a:rPr>
              <a:t>as well:</a:t>
            </a:r>
          </a:p>
          <a:p>
            <a:pPr marL="0" lvl="0" algn="l">
              <a:lnSpc>
                <a:spcPts val="1400"/>
              </a:lnSpc>
              <a:spcBef>
                <a:spcPts val="600"/>
              </a:spcBef>
              <a:spcAft>
                <a:spcPts val="600"/>
              </a:spcAft>
            </a:pPr>
            <a:r>
              <a:rPr lang="en-AU" sz="1800" dirty="0">
                <a:effectLst/>
                <a:latin typeface="Calibri" panose="020F0502020204030204" pitchFamily="34" charset="0"/>
                <a:ea typeface="Calibri" panose="020F0502020204030204" pitchFamily="34" charset="0"/>
              </a:rPr>
              <a:t>As well as citing a wealth of empirical research, the Check &amp; Connect University of Minnesota manual identifies four key lessons learned from twenty years of implementation and research:</a:t>
            </a:r>
          </a:p>
          <a:p>
            <a:pPr marL="228600" lvl="0" algn="l">
              <a:lnSpc>
                <a:spcPts val="1400"/>
              </a:lnSpc>
              <a:spcBef>
                <a:spcPts val="600"/>
              </a:spcBef>
              <a:spcAft>
                <a:spcPts val="600"/>
              </a:spcAft>
            </a:pPr>
            <a:endParaRPr lang="en-NZ" sz="1800" dirty="0">
              <a:effectLst/>
              <a:latin typeface="Calibri" panose="020F0502020204030204" pitchFamily="34" charset="0"/>
              <a:ea typeface="Calibri" panose="020F0502020204030204" pitchFamily="34" charset="0"/>
            </a:endParaRPr>
          </a:p>
          <a:p>
            <a:pPr marL="748030" lvl="1" indent="-285750" algn="l">
              <a:spcBef>
                <a:spcPts val="400"/>
              </a:spcBef>
              <a:spcAft>
                <a:spcPts val="400"/>
              </a:spcAft>
              <a:buFont typeface="Arial" panose="020B0604020202020204" pitchFamily="34" charset="0"/>
              <a:buChar char="•"/>
            </a:pPr>
            <a:r>
              <a:rPr lang="en-AU" sz="1800" dirty="0">
                <a:effectLst/>
                <a:latin typeface="Calibri" panose="020F0502020204030204" pitchFamily="34" charset="0"/>
                <a:ea typeface="Calibri" panose="020F0502020204030204" pitchFamily="34" charset="0"/>
              </a:rPr>
              <a:t>the power, value, and importance of personalised interventions … for engaging ākonga who are disengaged or at risk of </a:t>
            </a:r>
            <a:r>
              <a:rPr lang="en-US" sz="1800" dirty="0">
                <a:effectLst/>
                <a:latin typeface="Calibri" panose="020F0502020204030204" pitchFamily="34" charset="0"/>
                <a:ea typeface="Calibri" panose="020F0502020204030204" pitchFamily="34" charset="0"/>
              </a:rPr>
              <a:t>non-attendance</a:t>
            </a:r>
            <a:endParaRPr lang="en-NZ" sz="1800" dirty="0">
              <a:effectLst/>
              <a:latin typeface="Calibri" panose="020F0502020204030204" pitchFamily="34" charset="0"/>
              <a:ea typeface="Calibri" panose="020F0502020204030204" pitchFamily="34" charset="0"/>
            </a:endParaRPr>
          </a:p>
          <a:p>
            <a:pPr marL="748030" lvl="1" indent="-285750" algn="l">
              <a:spcBef>
                <a:spcPts val="400"/>
              </a:spcBef>
              <a:spcAft>
                <a:spcPts val="400"/>
              </a:spcAft>
              <a:buFont typeface="Arial" panose="020B0604020202020204" pitchFamily="34" charset="0"/>
              <a:buChar char="•"/>
            </a:pPr>
            <a:r>
              <a:rPr lang="en-AU" sz="1800" dirty="0">
                <a:effectLst/>
                <a:latin typeface="Calibri" panose="020F0502020204030204" pitchFamily="34" charset="0"/>
                <a:ea typeface="Calibri" panose="020F0502020204030204" pitchFamily="34" charset="0"/>
              </a:rPr>
              <a:t>relationships are essential for students’ behaviour change, commitment to learning, and academic progress in school</a:t>
            </a:r>
            <a:endParaRPr lang="en-NZ" sz="1800" dirty="0">
              <a:effectLst/>
              <a:latin typeface="Calibri" panose="020F0502020204030204" pitchFamily="34" charset="0"/>
              <a:ea typeface="Calibri" panose="020F0502020204030204" pitchFamily="34" charset="0"/>
            </a:endParaRPr>
          </a:p>
          <a:p>
            <a:pPr marL="748030" lvl="1" indent="-285750" algn="l">
              <a:spcBef>
                <a:spcPts val="400"/>
              </a:spcBef>
              <a:spcAft>
                <a:spcPts val="400"/>
              </a:spcAft>
              <a:buFont typeface="Arial" panose="020B0604020202020204" pitchFamily="34" charset="0"/>
              <a:buChar char="•"/>
            </a:pPr>
            <a:r>
              <a:rPr lang="en-AU" sz="1800" dirty="0">
                <a:effectLst/>
                <a:latin typeface="Calibri" panose="020F0502020204030204" pitchFamily="34" charset="0"/>
                <a:ea typeface="Calibri" panose="020F0502020204030204" pitchFamily="34" charset="0"/>
              </a:rPr>
              <a:t>leadership provided by a coordinator or designated initiative leader is essential to maintain fidelity of implementation</a:t>
            </a:r>
            <a:endParaRPr lang="en-NZ" sz="1800" dirty="0">
              <a:effectLst/>
              <a:latin typeface="Calibri" panose="020F0502020204030204" pitchFamily="34" charset="0"/>
              <a:ea typeface="Calibri" panose="020F0502020204030204" pitchFamily="34" charset="0"/>
            </a:endParaRPr>
          </a:p>
          <a:p>
            <a:pPr marL="748030" lvl="1" indent="-285750" algn="l">
              <a:spcBef>
                <a:spcPts val="400"/>
              </a:spcBef>
              <a:spcAft>
                <a:spcPts val="400"/>
              </a:spcAft>
              <a:buFont typeface="Arial" panose="020B0604020202020204" pitchFamily="34" charset="0"/>
              <a:buChar char="•"/>
            </a:pPr>
            <a:r>
              <a:rPr lang="en-AU" sz="1800" dirty="0">
                <a:effectLst/>
                <a:latin typeface="Calibri" panose="020F0502020204030204" pitchFamily="34" charset="0"/>
                <a:ea typeface="Calibri" panose="020F0502020204030204" pitchFamily="34" charset="0"/>
              </a:rPr>
              <a:t>engaging ākonga academically, behaviourally, cognitively, and affectively is the key to success.</a:t>
            </a:r>
          </a:p>
          <a:p>
            <a:pPr marL="748030" lvl="1" indent="-285750" algn="l">
              <a:spcBef>
                <a:spcPts val="400"/>
              </a:spcBef>
              <a:spcAft>
                <a:spcPts val="400"/>
              </a:spcAft>
              <a:buFont typeface="Arial" panose="020B0604020202020204" pitchFamily="34" charset="0"/>
              <a:buChar char="•"/>
            </a:pPr>
            <a:endParaRPr lang="en-NZ" sz="1800" dirty="0">
              <a:effectLst/>
              <a:latin typeface="Calibri" panose="020F0502020204030204" pitchFamily="34" charset="0"/>
              <a:ea typeface="Calibri" panose="020F0502020204030204" pitchFamily="34" charset="0"/>
            </a:endParaRPr>
          </a:p>
          <a:p>
            <a:pPr marL="228600" lvl="0" indent="-223520" algn="l">
              <a:spcBef>
                <a:spcPts val="400"/>
              </a:spcBef>
              <a:spcAft>
                <a:spcPts val="400"/>
              </a:spcAft>
            </a:pPr>
            <a:r>
              <a:rPr lang="en-AU" sz="1800" dirty="0">
                <a:effectLst/>
                <a:latin typeface="Calibri" panose="020F0502020204030204" pitchFamily="34" charset="0"/>
                <a:ea typeface="Calibri" panose="020F0502020204030204" pitchFamily="34" charset="0"/>
              </a:rPr>
              <a:t>Christenson et al. (2012), pp. ii–iii</a:t>
            </a:r>
            <a:endParaRPr lang="en-NZ"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9581C79A-154A-4D4A-B65B-FB44557ADAB5}" type="slidenum">
              <a:rPr lang="en-NZ" smtClean="0"/>
              <a:t>5</a:t>
            </a:fld>
            <a:endParaRPr lang="en-NZ"/>
          </a:p>
        </p:txBody>
      </p:sp>
    </p:spTree>
    <p:extLst>
      <p:ext uri="{BB962C8B-B14F-4D97-AF65-F5344CB8AC3E}">
        <p14:creationId xmlns:p14="http://schemas.microsoft.com/office/powerpoint/2010/main" val="3858299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600"/>
              </a:lnSpc>
              <a:spcAft>
                <a:spcPts val="400"/>
              </a:spcAft>
            </a:pPr>
            <a:r>
              <a:rPr lang="en-NZ" sz="1800" b="1" dirty="0">
                <a:effectLst/>
                <a:latin typeface="Calibri" panose="020F0502020204030204" pitchFamily="34" charset="0"/>
                <a:ea typeface="Calibri" panose="020F0502020204030204" pitchFamily="34" charset="0"/>
                <a:cs typeface="Times New Roman" panose="02020603050405020304" pitchFamily="18" charset="0"/>
              </a:rPr>
              <a:t>Explain</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600"/>
              </a:lnSpc>
              <a:spcAft>
                <a:spcPts val="400"/>
              </a:spcAft>
            </a:pPr>
            <a:r>
              <a:rPr lang="en-NZ" sz="1800" dirty="0">
                <a:effectLst/>
                <a:latin typeface="Calibri" panose="020F0502020204030204" pitchFamily="34" charset="0"/>
                <a:ea typeface="Calibri" panose="020F0502020204030204" pitchFamily="34" charset="0"/>
                <a:cs typeface="Times New Roman" panose="02020603050405020304" pitchFamily="18" charset="0"/>
              </a:rPr>
              <a:t>Mentors meet with ākonga over a period of two years, usually in school but taking account of what is happening for ākonga at home and in the community. They report on progress for ākonga to </a:t>
            </a:r>
            <a:r>
              <a:rPr lang="en-NZ" sz="1800" dirty="0" err="1">
                <a:effectLst/>
                <a:latin typeface="Calibri" panose="020F0502020204030204" pitchFamily="34" charset="0"/>
                <a:ea typeface="Calibri" panose="020F0502020204030204" pitchFamily="34" charset="0"/>
                <a:cs typeface="Times New Roman" panose="02020603050405020304" pitchFamily="18" charset="0"/>
              </a:rPr>
              <a:t>whānau</a:t>
            </a:r>
            <a:r>
              <a:rPr lang="en-NZ" sz="1800" dirty="0">
                <a:effectLst/>
                <a:latin typeface="Calibri" panose="020F0502020204030204" pitchFamily="34" charset="0"/>
                <a:ea typeface="Calibri" panose="020F0502020204030204" pitchFamily="34" charset="0"/>
                <a:cs typeface="Times New Roman" panose="02020603050405020304" pitchFamily="18" charset="0"/>
              </a:rPr>
              <a:t> and the school. The principal and </a:t>
            </a:r>
            <a:r>
              <a:rPr lang="en-NZ" sz="1800" dirty="0" err="1">
                <a:effectLst/>
                <a:latin typeface="Calibri" panose="020F0502020204030204" pitchFamily="34" charset="0"/>
                <a:ea typeface="Calibri" panose="020F0502020204030204" pitchFamily="34" charset="0"/>
                <a:cs typeface="Times New Roman" panose="02020603050405020304" pitchFamily="18" charset="0"/>
              </a:rPr>
              <a:t>kaiurungi</a:t>
            </a:r>
            <a:r>
              <a:rPr lang="en-NZ" sz="1800" dirty="0">
                <a:effectLst/>
                <a:latin typeface="Calibri" panose="020F0502020204030204" pitchFamily="34" charset="0"/>
                <a:ea typeface="Calibri" panose="020F0502020204030204" pitchFamily="34" charset="0"/>
                <a:cs typeface="Times New Roman" panose="02020603050405020304" pitchFamily="18" charset="0"/>
              </a:rPr>
              <a:t> report to the board on progress within the initiative as a whole.</a:t>
            </a:r>
            <a:endParaRPr lang="en-NZ"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600"/>
              </a:lnSpc>
              <a:spcAft>
                <a:spcPts val="400"/>
              </a:spcAft>
            </a:pPr>
            <a:r>
              <a:rPr lang="en-NZ" sz="1800" dirty="0">
                <a:effectLst/>
                <a:latin typeface="Calibri" panose="020F0502020204030204" pitchFamily="34" charset="0"/>
                <a:ea typeface="Calibri" panose="020F0502020204030204" pitchFamily="34" charset="0"/>
                <a:cs typeface="Times New Roman" panose="02020603050405020304" pitchFamily="18" charset="0"/>
              </a:rPr>
              <a:t>Check &amp; Connect: Te Hononga involves closely monitoring ākonga for signs of disengagement and identifying protective factors and “alterable” factors that can be influenced to make disengagement less likely. </a:t>
            </a:r>
          </a:p>
          <a:p>
            <a:pPr>
              <a:lnSpc>
                <a:spcPts val="1600"/>
              </a:lnSpc>
              <a:spcAft>
                <a:spcPts val="400"/>
              </a:spcAft>
            </a:pP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600"/>
              </a:lnSpc>
              <a:spcAft>
                <a:spcPts val="400"/>
              </a:spcAft>
            </a:pPr>
            <a:r>
              <a:rPr lang="en-NZ" sz="1800" dirty="0">
                <a:effectLst/>
                <a:latin typeface="Calibri" panose="020F0502020204030204" pitchFamily="34" charset="0"/>
                <a:ea typeface="Calibri" panose="020F0502020204030204" pitchFamily="34" charset="0"/>
                <a:cs typeface="Times New Roman" panose="02020603050405020304" pitchFamily="18" charset="0"/>
              </a:rPr>
              <a:t>The</a:t>
            </a:r>
            <a:r>
              <a:rPr lang="en-NZ" sz="1800" b="1" dirty="0">
                <a:effectLst/>
                <a:latin typeface="Calibri" panose="020F0502020204030204" pitchFamily="34" charset="0"/>
                <a:ea typeface="Calibri" panose="020F0502020204030204" pitchFamily="34" charset="0"/>
                <a:cs typeface="Times New Roman" panose="02020603050405020304" pitchFamily="18" charset="0"/>
              </a:rPr>
              <a:t> ‘Check’ </a:t>
            </a:r>
            <a:r>
              <a:rPr lang="en-NZ" sz="1800" dirty="0">
                <a:effectLst/>
                <a:latin typeface="Calibri" panose="020F0502020204030204" pitchFamily="34" charset="0"/>
                <a:ea typeface="Calibri" panose="020F0502020204030204" pitchFamily="34" charset="0"/>
                <a:cs typeface="Times New Roman" panose="02020603050405020304" pitchFamily="18" charset="0"/>
              </a:rPr>
              <a:t>in Check &amp; Connect: Te Hononga refers to the process where mentors – </a:t>
            </a:r>
            <a:r>
              <a:rPr lang="en-NZ" sz="1800" dirty="0" err="1">
                <a:effectLst/>
                <a:latin typeface="Calibri" panose="020F0502020204030204" pitchFamily="34" charset="0"/>
                <a:ea typeface="Calibri" panose="020F0502020204030204" pitchFamily="34" charset="0"/>
                <a:cs typeface="Times New Roman" panose="02020603050405020304" pitchFamily="18" charset="0"/>
              </a:rPr>
              <a:t>kaihoe</a:t>
            </a:r>
            <a:r>
              <a:rPr lang="en-NZ" sz="1800" dirty="0">
                <a:effectLst/>
                <a:latin typeface="Calibri" panose="020F0502020204030204" pitchFamily="34" charset="0"/>
                <a:ea typeface="Calibri" panose="020F0502020204030204" pitchFamily="34" charset="0"/>
                <a:cs typeface="Times New Roman" panose="02020603050405020304" pitchFamily="18" charset="0"/>
              </a:rPr>
              <a:t> – systematically monitor attendance, achievement, and pastoral data to support problem solving.</a:t>
            </a:r>
            <a:r>
              <a:rPr lang="en-NZ" sz="1800" b="1" dirty="0">
                <a:effectLst/>
                <a:latin typeface="Calibri" panose="020F0502020204030204" pitchFamily="34" charset="0"/>
                <a:ea typeface="Calibri" panose="020F0502020204030204" pitchFamily="34" charset="0"/>
                <a:cs typeface="Times New Roman" panose="02020603050405020304" pitchFamily="18" charset="0"/>
              </a:rPr>
              <a:t> </a:t>
            </a:r>
          </a:p>
          <a:p>
            <a:pPr>
              <a:lnSpc>
                <a:spcPts val="1600"/>
              </a:lnSpc>
              <a:spcAft>
                <a:spcPts val="400"/>
              </a:spcAft>
            </a:pP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600"/>
              </a:lnSpc>
              <a:spcAft>
                <a:spcPts val="400"/>
              </a:spcAft>
            </a:pPr>
            <a:r>
              <a:rPr lang="en-NZ" sz="1800" b="1" dirty="0">
                <a:effectLst/>
                <a:latin typeface="Calibri" panose="020F0502020204030204" pitchFamily="34" charset="0"/>
                <a:ea typeface="Calibri" panose="020F0502020204030204" pitchFamily="34" charset="0"/>
                <a:cs typeface="Times New Roman" panose="02020603050405020304" pitchFamily="18" charset="0"/>
              </a:rPr>
              <a:t>‘Connect’ </a:t>
            </a:r>
            <a:r>
              <a:rPr lang="en-NZ" sz="1800" dirty="0">
                <a:effectLst/>
                <a:latin typeface="Calibri" panose="020F0502020204030204" pitchFamily="34" charset="0"/>
                <a:ea typeface="Calibri" panose="020F0502020204030204" pitchFamily="34" charset="0"/>
                <a:cs typeface="Times New Roman" panose="02020603050405020304" pitchFamily="18" charset="0"/>
              </a:rPr>
              <a:t>refers to the way </a:t>
            </a:r>
            <a:r>
              <a:rPr lang="en-NZ" sz="1800" dirty="0" err="1">
                <a:effectLst/>
                <a:latin typeface="Calibri" panose="020F0502020204030204" pitchFamily="34" charset="0"/>
                <a:ea typeface="Calibri" panose="020F0502020204030204" pitchFamily="34" charset="0"/>
                <a:cs typeface="Times New Roman" panose="02020603050405020304" pitchFamily="18" charset="0"/>
              </a:rPr>
              <a:t>kaihoe</a:t>
            </a:r>
            <a:r>
              <a:rPr lang="en-NZ" sz="1800" dirty="0">
                <a:effectLst/>
                <a:latin typeface="Calibri" panose="020F0502020204030204" pitchFamily="34" charset="0"/>
                <a:ea typeface="Calibri" panose="020F0502020204030204" pitchFamily="34" charset="0"/>
                <a:cs typeface="Times New Roman" panose="02020603050405020304" pitchFamily="18" charset="0"/>
              </a:rPr>
              <a:t> connect with ākonga to provide personalised, timely responses intended to help them solve problems, build skills, and enhance their competence.</a:t>
            </a:r>
          </a:p>
          <a:p>
            <a:pPr>
              <a:lnSpc>
                <a:spcPts val="1600"/>
              </a:lnSpc>
              <a:spcAft>
                <a:spcPts val="400"/>
              </a:spcAft>
            </a:pP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600"/>
              </a:lnSpc>
              <a:spcAft>
                <a:spcPts val="400"/>
              </a:spcAft>
            </a:pPr>
            <a:r>
              <a:rPr lang="en-NZ" sz="1800" dirty="0">
                <a:effectLst/>
                <a:latin typeface="Calibri" panose="020F0502020204030204" pitchFamily="34" charset="0"/>
                <a:ea typeface="Calibri" panose="020F0502020204030204" pitchFamily="34" charset="0"/>
                <a:cs typeface="Times New Roman" panose="02020603050405020304" pitchFamily="18" charset="0"/>
              </a:rPr>
              <a:t>Prominent educational researchers Sonja and Angus Macfarlane helped develop the manual that guides implementation. They gifted the name</a:t>
            </a:r>
            <a:r>
              <a:rPr lang="en-NZ" sz="1800" b="1" dirty="0">
                <a:effectLst/>
                <a:latin typeface="Calibri" panose="020F0502020204030204" pitchFamily="34" charset="0"/>
                <a:ea typeface="Calibri" panose="020F0502020204030204" pitchFamily="34" charset="0"/>
                <a:cs typeface="Times New Roman" panose="02020603050405020304" pitchFamily="18" charset="0"/>
              </a:rPr>
              <a:t> ‘Te Hononga’ </a:t>
            </a:r>
            <a:r>
              <a:rPr lang="en-NZ" sz="1800" dirty="0">
                <a:effectLst/>
                <a:latin typeface="Calibri" panose="020F0502020204030204" pitchFamily="34" charset="0"/>
                <a:ea typeface="Calibri" panose="020F0502020204030204" pitchFamily="34" charset="0"/>
                <a:cs typeface="Times New Roman" panose="02020603050405020304" pitchFamily="18" charset="0"/>
              </a:rPr>
              <a:t>to the initiative. Te Hononga means “linking, connecting, bringing together”. It’s a name that emphasises the long-term commitment to relationships that is at the heart of the initiative.</a:t>
            </a:r>
            <a:r>
              <a:rPr lang="en-NZ" sz="1800" b="1" dirty="0">
                <a:effectLst/>
                <a:latin typeface="Calibri" panose="020F0502020204030204" pitchFamily="34" charset="0"/>
                <a:ea typeface="Calibri" panose="020F0502020204030204" pitchFamily="34" charset="0"/>
                <a:cs typeface="Times New Roman" panose="02020603050405020304" pitchFamily="18" charset="0"/>
              </a:rPr>
              <a:t> </a:t>
            </a:r>
          </a:p>
          <a:p>
            <a:pPr>
              <a:lnSpc>
                <a:spcPts val="1600"/>
              </a:lnSpc>
              <a:spcAft>
                <a:spcPts val="400"/>
              </a:spcAft>
            </a:pP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581C79A-154A-4D4A-B65B-FB44557ADAB5}" type="slidenum">
              <a:rPr lang="en-NZ" smtClean="0"/>
              <a:t>6</a:t>
            </a:fld>
            <a:endParaRPr lang="en-NZ"/>
          </a:p>
        </p:txBody>
      </p:sp>
    </p:spTree>
    <p:extLst>
      <p:ext uri="{BB962C8B-B14F-4D97-AF65-F5344CB8AC3E}">
        <p14:creationId xmlns:p14="http://schemas.microsoft.com/office/powerpoint/2010/main" val="3420565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Aft>
                <a:spcPts val="400"/>
              </a:spcAft>
            </a:pPr>
            <a:r>
              <a:rPr lang="en-NZ" sz="1800" b="1" dirty="0">
                <a:effectLst/>
                <a:latin typeface="Calibri" panose="020F0502020204030204" pitchFamily="34" charset="0"/>
                <a:ea typeface="Calibri" panose="020F0502020204030204" pitchFamily="34" charset="0"/>
                <a:cs typeface="Times New Roman" panose="02020603050405020304" pitchFamily="18" charset="0"/>
              </a:rPr>
              <a:t>Explain </a:t>
            </a:r>
            <a:r>
              <a:rPr lang="en-NZ" sz="1800" dirty="0">
                <a:effectLst/>
                <a:latin typeface="Calibri" panose="020F0502020204030204" pitchFamily="34" charset="0"/>
                <a:ea typeface="Calibri" panose="020F0502020204030204" pitchFamily="34" charset="0"/>
                <a:cs typeface="Times New Roman" panose="02020603050405020304" pitchFamily="18" charset="0"/>
              </a:rPr>
              <a:t>that the success of Check &amp; Connect: Te Hononga depends upon the creation of a system in which people who hold different roles work together to make school a place where </a:t>
            </a:r>
            <a:r>
              <a:rPr lang="en-NZ" sz="1800" dirty="0" err="1">
                <a:effectLst/>
                <a:latin typeface="Calibri" panose="020F0502020204030204" pitchFamily="34" charset="0"/>
                <a:ea typeface="Calibri" panose="020F0502020204030204" pitchFamily="34" charset="0"/>
                <a:cs typeface="Times New Roman" panose="02020603050405020304" pitchFamily="18" charset="0"/>
              </a:rPr>
              <a:t>rangatahi</a:t>
            </a:r>
            <a:r>
              <a:rPr lang="en-NZ" sz="1800" dirty="0">
                <a:effectLst/>
                <a:latin typeface="Calibri" panose="020F0502020204030204" pitchFamily="34" charset="0"/>
                <a:ea typeface="Calibri" panose="020F0502020204030204" pitchFamily="34" charset="0"/>
                <a:cs typeface="Times New Roman" panose="02020603050405020304" pitchFamily="18" charset="0"/>
              </a:rPr>
              <a:t> feel they belong, are valued, and want to participate. </a:t>
            </a:r>
          </a:p>
          <a:p>
            <a:pPr marL="0">
              <a:lnSpc>
                <a:spcPct val="100000"/>
              </a:lnSpc>
              <a:spcAft>
                <a:spcPts val="400"/>
              </a:spcAft>
            </a:pP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0000"/>
              </a:lnSpc>
              <a:spcAft>
                <a:spcPts val="400"/>
              </a:spcAft>
            </a:pPr>
            <a:r>
              <a:rPr lang="en-NZ" sz="1800" dirty="0">
                <a:effectLst/>
                <a:latin typeface="Calibri" panose="020F0502020204030204" pitchFamily="34" charset="0"/>
                <a:ea typeface="Calibri" panose="020F0502020204030204" pitchFamily="34" charset="0"/>
                <a:cs typeface="Times New Roman" panose="02020603050405020304" pitchFamily="18" charset="0"/>
              </a:rPr>
              <a:t>Present this brief overview:</a:t>
            </a:r>
          </a:p>
          <a:p>
            <a:pPr marL="0">
              <a:lnSpc>
                <a:spcPct val="100000"/>
              </a:lnSpc>
              <a:spcAft>
                <a:spcPts val="400"/>
              </a:spcAft>
            </a:pP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516255" lvl="1" indent="-285750">
              <a:lnSpc>
                <a:spcPct val="100000"/>
              </a:lnSpc>
              <a:buFont typeface="Arial" panose="020B0604020202020204" pitchFamily="34" charset="0"/>
              <a:buChar char="•"/>
            </a:pPr>
            <a:r>
              <a:rPr lang="en-NZ"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Tumuaki</a:t>
            </a:r>
            <a:r>
              <a:rPr lang="en-N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Principal: responsible for information sharing, advocacy, resourcing, relationship-building</a:t>
            </a:r>
          </a:p>
          <a:p>
            <a:pPr marL="516255" lvl="1" indent="-285750">
              <a:lnSpc>
                <a:spcPct val="100000"/>
              </a:lnSpc>
              <a:buFont typeface="Arial" panose="020B0604020202020204" pitchFamily="34" charset="0"/>
              <a:buChar char="•"/>
            </a:pPr>
            <a:r>
              <a:rPr lang="en-NZ"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Kaiurungi</a:t>
            </a:r>
            <a:r>
              <a:rPr lang="en-N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Coordinator: oversees implementation and administration and strives to maintain its fidelity</a:t>
            </a:r>
          </a:p>
          <a:p>
            <a:pPr marL="516255" lvl="1" indent="-285750">
              <a:lnSpc>
                <a:spcPct val="100000"/>
              </a:lnSpc>
              <a:buFont typeface="Arial" panose="020B0604020202020204" pitchFamily="34" charset="0"/>
              <a:buChar char="•"/>
            </a:pPr>
            <a:r>
              <a:rPr lang="en-NZ"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Kaihoe</a:t>
            </a:r>
            <a:r>
              <a:rPr lang="en-N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Mentor: the key role in the initiative, works collaboratively, for at least two years, with the ākonga, their </a:t>
            </a:r>
            <a:r>
              <a:rPr lang="en-NZ"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whānau</a:t>
            </a:r>
            <a:r>
              <a:rPr lang="en-N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their teachers to implement strategies that support school engagement and educational success</a:t>
            </a:r>
          </a:p>
          <a:p>
            <a:pPr marL="516255" lvl="1" indent="-285750">
              <a:lnSpc>
                <a:spcPct val="100000"/>
              </a:lnSpc>
              <a:buFont typeface="Arial" panose="020B0604020202020204" pitchFamily="34" charset="0"/>
              <a:buChar char="•"/>
            </a:pPr>
            <a:r>
              <a:rPr lang="en-NZ"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Kaiārahi</a:t>
            </a:r>
            <a:r>
              <a:rPr lang="en-N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Supervisor: provides ongoing support and guidance for </a:t>
            </a:r>
            <a:r>
              <a:rPr lang="en-NZ"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kaihoe</a:t>
            </a:r>
            <a:endParaRPr lang="en-N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516255" lvl="1" indent="-285750">
              <a:lnSpc>
                <a:spcPct val="100000"/>
              </a:lnSpc>
              <a:buFont typeface="Arial" panose="020B0604020202020204" pitchFamily="34" charset="0"/>
              <a:buChar char="•"/>
            </a:pPr>
            <a:r>
              <a:rPr lang="en-NZ" sz="1800" dirty="0" err="1">
                <a:solidFill>
                  <a:srgbClr val="000000"/>
                </a:solidFill>
                <a:effectLst/>
                <a:latin typeface="Calibri"/>
                <a:ea typeface="Times New Roman" panose="02020603050405020304" pitchFamily="18" charset="0"/>
                <a:cs typeface="Calibri"/>
              </a:rPr>
              <a:t>Kaimahi</a:t>
            </a:r>
            <a:r>
              <a:rPr lang="en-NZ" sz="1800" dirty="0">
                <a:solidFill>
                  <a:srgbClr val="000000"/>
                </a:solidFill>
                <a:effectLst/>
                <a:latin typeface="Calibri"/>
                <a:ea typeface="Times New Roman" panose="02020603050405020304" pitchFamily="18" charset="0"/>
                <a:cs typeface="Calibri"/>
              </a:rPr>
              <a:t> | School staff</a:t>
            </a:r>
            <a:r>
              <a:rPr lang="en-N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share information and ideas; support </a:t>
            </a:r>
            <a:r>
              <a:rPr lang="en-NZ"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kaihoe</a:t>
            </a:r>
            <a:r>
              <a:rPr lang="en-N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their work, including through their willingness to try new, different approaches that might support a student’s engagement and sense of belonging</a:t>
            </a:r>
          </a:p>
          <a:p>
            <a:pPr marL="516255" lvl="1" indent="-285750">
              <a:lnSpc>
                <a:spcPct val="100000"/>
              </a:lnSpc>
              <a:spcAft>
                <a:spcPts val="400"/>
              </a:spcAft>
              <a:buFont typeface="Arial" panose="020B0604020202020204" pitchFamily="34" charset="0"/>
              <a:buChar char="•"/>
            </a:pPr>
            <a:r>
              <a:rPr lang="en-N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Ākonga and their </a:t>
            </a:r>
            <a:r>
              <a:rPr lang="en-NZ"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whānau</a:t>
            </a:r>
            <a:r>
              <a:rPr lang="en-N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are at the heart of Check &amp; Connect: </a:t>
            </a:r>
            <a:r>
              <a:rPr lang="en-NZ"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a:t>
            </a:r>
            <a:r>
              <a:rPr lang="en-N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NZ"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Hononga</a:t>
            </a:r>
            <a:r>
              <a:rPr lang="en-N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NZ"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kaihoe</a:t>
            </a:r>
            <a:r>
              <a:rPr lang="en-N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mentors build relationships and share progress with </a:t>
            </a:r>
            <a:r>
              <a:rPr lang="en-NZ"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whānau</a:t>
            </a:r>
            <a:r>
              <a:rPr lang="en-N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p>
          <a:p>
            <a:pPr marL="0" indent="0">
              <a:lnSpc>
                <a:spcPct val="100000"/>
              </a:lnSpc>
              <a:spcAft>
                <a:spcPts val="400"/>
              </a:spcAft>
              <a:buFont typeface="Arial" panose="020B0604020202020204" pitchFamily="34" charset="0"/>
              <a:buNone/>
            </a:pPr>
            <a:endParaRPr lang="en-N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a:lnSpc>
                <a:spcPct val="100000"/>
              </a:lnSpc>
              <a:spcAft>
                <a:spcPts val="400"/>
              </a:spcAft>
            </a:pPr>
            <a:r>
              <a:rPr lang="en-NZ" sz="1800" b="1" dirty="0">
                <a:effectLst/>
                <a:latin typeface="Calibri" panose="020F0502020204030204" pitchFamily="34" charset="0"/>
                <a:ea typeface="Calibri" panose="020F0502020204030204" pitchFamily="34" charset="0"/>
                <a:cs typeface="Times New Roman" panose="02020603050405020304" pitchFamily="18" charset="0"/>
              </a:rPr>
              <a:t>Emphasise</a:t>
            </a:r>
            <a:r>
              <a:rPr lang="en-NZ" sz="1800" dirty="0">
                <a:effectLst/>
                <a:latin typeface="Calibri" panose="020F0502020204030204" pitchFamily="34" charset="0"/>
                <a:ea typeface="Calibri" panose="020F0502020204030204" pitchFamily="34" charset="0"/>
                <a:cs typeface="Times New Roman" panose="02020603050405020304" pitchFamily="18" charset="0"/>
              </a:rPr>
              <a:t>: For all of us, our children hold our past and our future. Partnership with </a:t>
            </a:r>
            <a:r>
              <a:rPr lang="en-NZ" sz="1800" dirty="0" err="1">
                <a:effectLst/>
                <a:latin typeface="Calibri" panose="020F0502020204030204" pitchFamily="34" charset="0"/>
                <a:ea typeface="Calibri" panose="020F0502020204030204" pitchFamily="34" charset="0"/>
                <a:cs typeface="Times New Roman" panose="02020603050405020304" pitchFamily="18" charset="0"/>
              </a:rPr>
              <a:t>whānau</a:t>
            </a:r>
            <a:r>
              <a:rPr lang="en-NZ" sz="1800" dirty="0">
                <a:effectLst/>
                <a:latin typeface="Calibri" panose="020F0502020204030204" pitchFamily="34" charset="0"/>
                <a:ea typeface="Calibri" panose="020F0502020204030204" pitchFamily="34" charset="0"/>
                <a:cs typeface="Times New Roman" panose="02020603050405020304" pitchFamily="18" charset="0"/>
              </a:rPr>
              <a:t> is critical to making Check &amp; Connect: Te Hononga work.</a:t>
            </a:r>
          </a:p>
          <a:p>
            <a:pPr marL="0">
              <a:lnSpc>
                <a:spcPct val="100000"/>
              </a:lnSpc>
              <a:spcAft>
                <a:spcPts val="400"/>
              </a:spcAft>
            </a:pP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0000"/>
              </a:lnSpc>
              <a:spcAft>
                <a:spcPts val="400"/>
              </a:spcAft>
            </a:pPr>
            <a:r>
              <a:rPr lang="en-NZ" sz="1800" b="1" dirty="0">
                <a:effectLst/>
                <a:latin typeface="Calibri" panose="020F0502020204030204" pitchFamily="34" charset="0"/>
                <a:ea typeface="Calibri" panose="020F0502020204030204" pitchFamily="34" charset="0"/>
                <a:cs typeface="Times New Roman" panose="02020603050405020304" pitchFamily="18" charset="0"/>
              </a:rPr>
              <a:t>Tell</a:t>
            </a:r>
            <a:r>
              <a:rPr lang="en-NZ" sz="1800" dirty="0">
                <a:effectLst/>
                <a:latin typeface="Calibri" panose="020F0502020204030204" pitchFamily="34" charset="0"/>
                <a:ea typeface="Calibri" panose="020F0502020204030204" pitchFamily="34" charset="0"/>
                <a:cs typeface="Times New Roman" panose="02020603050405020304" pitchFamily="18" charset="0"/>
              </a:rPr>
              <a:t> your audience who your school’s </a:t>
            </a:r>
            <a:r>
              <a:rPr lang="en-NZ" sz="1800" dirty="0" err="1">
                <a:effectLst/>
                <a:latin typeface="Calibri" panose="020F0502020204030204" pitchFamily="34" charset="0"/>
                <a:ea typeface="Calibri" panose="020F0502020204030204" pitchFamily="34" charset="0"/>
                <a:cs typeface="Times New Roman" panose="02020603050405020304" pitchFamily="18" charset="0"/>
              </a:rPr>
              <a:t>kaiurungi</a:t>
            </a:r>
            <a:r>
              <a:rPr lang="en-NZ" sz="1800" dirty="0">
                <a:effectLst/>
                <a:latin typeface="Calibri" panose="020F0502020204030204" pitchFamily="34" charset="0"/>
                <a:ea typeface="Calibri" panose="020F0502020204030204" pitchFamily="34" charset="0"/>
                <a:cs typeface="Times New Roman" panose="02020603050405020304" pitchFamily="18" charset="0"/>
              </a:rPr>
              <a:t> will be. Emphasise that while they oversee the system, everybody is expected to play their part. </a:t>
            </a:r>
          </a:p>
          <a:p>
            <a:pPr marL="0">
              <a:lnSpc>
                <a:spcPct val="100000"/>
              </a:lnSpc>
              <a:spcAft>
                <a:spcPts val="400"/>
              </a:spcAft>
            </a:pP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0000"/>
              </a:lnSpc>
              <a:spcAft>
                <a:spcPts val="400"/>
              </a:spcAft>
            </a:pPr>
            <a:r>
              <a:rPr lang="en-NZ" sz="1800" dirty="0">
                <a:effectLst/>
                <a:latin typeface="Calibri" panose="020F0502020204030204" pitchFamily="34" charset="0"/>
                <a:ea typeface="Calibri" panose="020F0502020204030204" pitchFamily="34" charset="0"/>
                <a:cs typeface="Times New Roman" panose="02020603050405020304" pitchFamily="18" charset="0"/>
              </a:rPr>
              <a:t>If they’ve been appointed, tell your audience who the kaihoe will be and, if possible, include photos in the presentation. If they’re available, either at this point or a later date, welcome them and introduce them to the audience.</a:t>
            </a:r>
          </a:p>
        </p:txBody>
      </p:sp>
      <p:sp>
        <p:nvSpPr>
          <p:cNvPr id="4" name="Slide Number Placeholder 3"/>
          <p:cNvSpPr>
            <a:spLocks noGrp="1"/>
          </p:cNvSpPr>
          <p:nvPr>
            <p:ph type="sldNum" sz="quarter" idx="5"/>
          </p:nvPr>
        </p:nvSpPr>
        <p:spPr/>
        <p:txBody>
          <a:bodyPr/>
          <a:lstStyle/>
          <a:p>
            <a:fld id="{9581C79A-154A-4D4A-B65B-FB44557ADAB5}" type="slidenum">
              <a:rPr lang="en-NZ" smtClean="0"/>
              <a:t>7</a:t>
            </a:fld>
            <a:endParaRPr lang="en-NZ"/>
          </a:p>
        </p:txBody>
      </p:sp>
    </p:spTree>
    <p:extLst>
      <p:ext uri="{BB962C8B-B14F-4D97-AF65-F5344CB8AC3E}">
        <p14:creationId xmlns:p14="http://schemas.microsoft.com/office/powerpoint/2010/main" val="956184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600"/>
              </a:lnSpc>
              <a:spcAft>
                <a:spcPts val="400"/>
              </a:spcAft>
            </a:pPr>
            <a:r>
              <a:rPr lang="en-NZ" sz="1800" b="1" dirty="0">
                <a:effectLst/>
                <a:latin typeface="Calibri" panose="020F0502020204030204" pitchFamily="34" charset="0"/>
                <a:ea typeface="Calibri" panose="020F0502020204030204" pitchFamily="34" charset="0"/>
                <a:cs typeface="Times New Roman" panose="02020603050405020304" pitchFamily="18" charset="0"/>
              </a:rPr>
              <a:t>Explain </a:t>
            </a:r>
            <a:r>
              <a:rPr lang="en-NZ" sz="1800" dirty="0">
                <a:effectLst/>
                <a:latin typeface="Calibri" panose="020F0502020204030204" pitchFamily="34" charset="0"/>
                <a:ea typeface="Calibri" panose="020F0502020204030204" pitchFamily="34" charset="0"/>
                <a:cs typeface="Calibri" panose="020F0502020204030204" pitchFamily="34" charset="0"/>
              </a:rPr>
              <a:t>that:</a:t>
            </a:r>
          </a:p>
          <a:p>
            <a:pPr>
              <a:lnSpc>
                <a:spcPts val="1600"/>
              </a:lnSpc>
              <a:spcAft>
                <a:spcPts val="400"/>
              </a:spcAft>
            </a:pP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ts val="1600"/>
              </a:lnSpc>
              <a:buFont typeface="Arial" panose="020B0604020202020204" pitchFamily="34" charset="0"/>
              <a:buChar char="•"/>
            </a:pPr>
            <a:r>
              <a:rPr lang="en-NZ"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kaihoe</a:t>
            </a:r>
            <a:r>
              <a:rPr lang="en-N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are a resource for ākonga and not for staff</a:t>
            </a:r>
          </a:p>
          <a:p>
            <a:pPr marL="742950" lvl="1" indent="-285750">
              <a:lnSpc>
                <a:spcPts val="1600"/>
              </a:lnSpc>
              <a:buFont typeface="Arial" panose="020B0604020202020204" pitchFamily="34" charset="0"/>
              <a:buChar char="•"/>
            </a:pPr>
            <a:r>
              <a:rPr lang="en-NZ"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kaihoe</a:t>
            </a:r>
            <a:r>
              <a:rPr lang="en-N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have a specific, clearly defined mentoring role</a:t>
            </a:r>
          </a:p>
          <a:p>
            <a:pPr marL="742950" lvl="1" indent="-285750">
              <a:lnSpc>
                <a:spcPts val="1600"/>
              </a:lnSpc>
              <a:buFont typeface="Arial" panose="020B0604020202020204" pitchFamily="34" charset="0"/>
              <a:buChar char="•"/>
            </a:pPr>
            <a:r>
              <a:rPr lang="en-NZ"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kaihoe</a:t>
            </a:r>
            <a:r>
              <a:rPr lang="en-N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only meet with ākonga once a week; in the classroom and around the school, it remains the task of </a:t>
            </a:r>
            <a:r>
              <a:rPr lang="en-NZ"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kaimahi</a:t>
            </a:r>
            <a:r>
              <a:rPr lang="en-N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(especially </a:t>
            </a:r>
            <a:r>
              <a:rPr lang="en-NZ"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kaiako</a:t>
            </a:r>
            <a:r>
              <a:rPr lang="en-N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to implement strategies that support school engagement and educational success</a:t>
            </a:r>
          </a:p>
          <a:p>
            <a:pPr marL="742950" lvl="1" indent="-285750">
              <a:lnSpc>
                <a:spcPts val="1600"/>
              </a:lnSpc>
              <a:spcAft>
                <a:spcPts val="400"/>
              </a:spcAft>
              <a:buFont typeface="Arial" panose="020B0604020202020204" pitchFamily="34" charset="0"/>
              <a:buChar char="•"/>
            </a:pPr>
            <a:r>
              <a:rPr lang="en-NZ"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kaiako</a:t>
            </a:r>
            <a:r>
              <a:rPr lang="en-N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need to be available on occasion to share information about ākonga progress and their interests and goals</a:t>
            </a:r>
          </a:p>
          <a:p>
            <a:pPr marL="742950" lvl="1" indent="-285750">
              <a:buFont typeface="Arial" panose="020B0604020202020204" pitchFamily="34" charset="0"/>
              <a:buChar char="•"/>
            </a:pPr>
            <a:r>
              <a:rPr lang="en-NZ" sz="1800" dirty="0">
                <a:effectLst/>
                <a:latin typeface="Calibri" panose="020F0502020204030204" pitchFamily="34" charset="0"/>
                <a:ea typeface="Calibri" panose="020F0502020204030204" pitchFamily="34" charset="0"/>
                <a:cs typeface="Times New Roman" panose="02020603050405020304" pitchFamily="18" charset="0"/>
              </a:rPr>
              <a:t>all staff are expected to be supportive and to work collaboratively with </a:t>
            </a:r>
            <a:r>
              <a:rPr lang="en-NZ" sz="1800" dirty="0" err="1">
                <a:effectLst/>
                <a:latin typeface="Calibri" panose="020F0502020204030204" pitchFamily="34" charset="0"/>
                <a:ea typeface="Calibri" panose="020F0502020204030204" pitchFamily="34" charset="0"/>
                <a:cs typeface="Times New Roman" panose="02020603050405020304" pitchFamily="18" charset="0"/>
              </a:rPr>
              <a:t>kaihoe</a:t>
            </a:r>
            <a:r>
              <a:rPr lang="en-NZ" sz="1800" dirty="0">
                <a:effectLst/>
                <a:latin typeface="Calibri" panose="020F0502020204030204" pitchFamily="34" charset="0"/>
                <a:ea typeface="Calibri" panose="020F0502020204030204" pitchFamily="34" charset="0"/>
                <a:cs typeface="Times New Roman" panose="02020603050405020304" pitchFamily="18" charset="0"/>
              </a:rPr>
              <a:t> when asked.</a:t>
            </a:r>
            <a:r>
              <a:rPr lang="en-NZ" sz="2800" dirty="0">
                <a:effectLst/>
              </a:rPr>
              <a:t> </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581C79A-154A-4D4A-B65B-FB44557ADAB5}" type="slidenum">
              <a:rPr lang="en-NZ" smtClean="0"/>
              <a:t>8</a:t>
            </a:fld>
            <a:endParaRPr lang="en-NZ"/>
          </a:p>
        </p:txBody>
      </p:sp>
    </p:spTree>
    <p:extLst>
      <p:ext uri="{BB962C8B-B14F-4D97-AF65-F5344CB8AC3E}">
        <p14:creationId xmlns:p14="http://schemas.microsoft.com/office/powerpoint/2010/main" val="1221508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600"/>
              </a:lnSpc>
              <a:spcAft>
                <a:spcPts val="400"/>
              </a:spcAft>
            </a:pPr>
            <a:r>
              <a:rPr lang="en-NZ" sz="1800" b="1" dirty="0">
                <a:effectLst/>
                <a:latin typeface="Calibri" panose="020F0502020204030204" pitchFamily="34" charset="0"/>
                <a:ea typeface="Calibri" panose="020F0502020204030204" pitchFamily="34" charset="0"/>
                <a:cs typeface="Times New Roman" panose="02020603050405020304" pitchFamily="18" charset="0"/>
              </a:rPr>
              <a:t>Reinforce</a:t>
            </a:r>
            <a:r>
              <a:rPr lang="en-NZ"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ts val="1600"/>
              </a:lnSpc>
              <a:spcAft>
                <a:spcPts val="400"/>
              </a:spcAft>
              <a:buFont typeface="Arial" panose="020B0604020202020204" pitchFamily="34" charset="0"/>
              <a:buChar char="•"/>
            </a:pPr>
            <a:r>
              <a:rPr lang="en-NZ" sz="1800" dirty="0">
                <a:effectLst/>
                <a:latin typeface="Calibri" panose="020F0502020204030204" pitchFamily="34" charset="0"/>
                <a:ea typeface="Calibri" panose="020F0502020204030204" pitchFamily="34" charset="0"/>
                <a:cs typeface="Times New Roman" panose="02020603050405020304" pitchFamily="18" charset="0"/>
              </a:rPr>
              <a:t>Check &amp; Connect: Te Hononga does work to reengage ākonga in learning and improve their wellbeing. </a:t>
            </a:r>
          </a:p>
          <a:p>
            <a:pPr marL="285750" indent="-285750">
              <a:lnSpc>
                <a:spcPts val="1600"/>
              </a:lnSpc>
              <a:spcAft>
                <a:spcPts val="400"/>
              </a:spcAft>
              <a:buFont typeface="Arial" panose="020B0604020202020204" pitchFamily="34" charset="0"/>
              <a:buChar char="•"/>
            </a:pPr>
            <a:r>
              <a:rPr lang="en-NZ" sz="1800" dirty="0">
                <a:effectLst/>
                <a:latin typeface="Calibri" panose="020F0502020204030204" pitchFamily="34" charset="0"/>
                <a:ea typeface="Calibri" panose="020F0502020204030204" pitchFamily="34" charset="0"/>
                <a:cs typeface="Times New Roman" panose="02020603050405020304" pitchFamily="18" charset="0"/>
              </a:rPr>
              <a:t>Its success requires information sharing and collaboration between people from across the school, with whānau, and with community.</a:t>
            </a:r>
          </a:p>
          <a:p>
            <a:pPr marL="285750" indent="-285750">
              <a:buFont typeface="Arial" panose="020B0604020202020204" pitchFamily="34" charset="0"/>
              <a:buChar char="•"/>
            </a:pPr>
            <a:r>
              <a:rPr lang="en-NZ" sz="1800" dirty="0">
                <a:effectLst/>
                <a:latin typeface="Calibri" panose="020F0502020204030204" pitchFamily="34" charset="0"/>
                <a:ea typeface="Calibri" panose="020F0502020204030204" pitchFamily="34" charset="0"/>
                <a:cs typeface="Times New Roman" panose="02020603050405020304" pitchFamily="18" charset="0"/>
              </a:rPr>
              <a:t>Check &amp; Connect: Te Hononga has made a big difference already in many schools in Aotearoa. Here’s a video about that.  </a:t>
            </a:r>
          </a:p>
        </p:txBody>
      </p:sp>
      <p:sp>
        <p:nvSpPr>
          <p:cNvPr id="4" name="Slide Number Placeholder 3"/>
          <p:cNvSpPr>
            <a:spLocks noGrp="1"/>
          </p:cNvSpPr>
          <p:nvPr>
            <p:ph type="sldNum" sz="quarter" idx="5"/>
          </p:nvPr>
        </p:nvSpPr>
        <p:spPr/>
        <p:txBody>
          <a:bodyPr/>
          <a:lstStyle/>
          <a:p>
            <a:fld id="{9581C79A-154A-4D4A-B65B-FB44557ADAB5}" type="slidenum">
              <a:rPr lang="en-NZ" smtClean="0"/>
              <a:t>9</a:t>
            </a:fld>
            <a:endParaRPr lang="en-NZ"/>
          </a:p>
        </p:txBody>
      </p:sp>
    </p:spTree>
    <p:extLst>
      <p:ext uri="{BB962C8B-B14F-4D97-AF65-F5344CB8AC3E}">
        <p14:creationId xmlns:p14="http://schemas.microsoft.com/office/powerpoint/2010/main" val="2271478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151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irst slide">
    <p:bg>
      <p:bgPr>
        <a:solidFill>
          <a:schemeClr val="tx1">
            <a:alpha val="0"/>
          </a:schemeClr>
        </a:solidFill>
        <a:effectLst/>
      </p:bgPr>
    </p:bg>
    <p:spTree>
      <p:nvGrpSpPr>
        <p:cNvPr id="1" name=""/>
        <p:cNvGrpSpPr/>
        <p:nvPr/>
      </p:nvGrpSpPr>
      <p:grpSpPr>
        <a:xfrm>
          <a:off x="0" y="0"/>
          <a:ext cx="0" cy="0"/>
          <a:chOff x="0" y="0"/>
          <a:chExt cx="0" cy="0"/>
        </a:xfrm>
      </p:grpSpPr>
      <p:pic>
        <p:nvPicPr>
          <p:cNvPr id="6" name="Picture 5" descr="A picture containing text, person&#10;&#10;Description automatically generated">
            <a:extLst>
              <a:ext uri="{FF2B5EF4-FFF2-40B4-BE49-F238E27FC236}">
                <a16:creationId xmlns:a16="http://schemas.microsoft.com/office/drawing/2014/main" id="{48D22BBB-FC47-DBA5-B77D-1A885BE6D8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804708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903">
          <p15:clr>
            <a:srgbClr val="FBAE40"/>
          </p15:clr>
        </p15:guide>
        <p15:guide id="2" orient="horz" pos="2958">
          <p15:clr>
            <a:srgbClr val="FBAE40"/>
          </p15:clr>
        </p15:guide>
        <p15:guide id="3" pos="5488">
          <p15:clr>
            <a:srgbClr val="FBAE40"/>
          </p15:clr>
        </p15:guide>
        <p15:guide id="4" orient="horz" pos="282">
          <p15:clr>
            <a:srgbClr val="FBAE40"/>
          </p15:clr>
        </p15:guide>
        <p15:guide id="5" orient="horz" pos="16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1">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41CC6898-730A-0B4E-8EFE-689DB06AA955}"/>
              </a:ext>
            </a:extLst>
          </p:cNvPr>
          <p:cNvSpPr>
            <a:spLocks noGrp="1"/>
          </p:cNvSpPr>
          <p:nvPr>
            <p:ph type="sldNum" sz="quarter" idx="12"/>
          </p:nvPr>
        </p:nvSpPr>
        <p:spPr>
          <a:xfrm>
            <a:off x="7920372" y="4718709"/>
            <a:ext cx="791828" cy="138499"/>
          </a:xfrm>
          <a:prstGeom prst="rect">
            <a:avLst/>
          </a:prstGeom>
        </p:spPr>
        <p:txBody>
          <a:bodyPr wrap="square" lIns="0" tIns="0" rIns="0" bIns="0" anchor="t" anchorCtr="0">
            <a:spAutoFit/>
          </a:bodyPr>
          <a:lstStyle>
            <a:lvl1pPr algn="r">
              <a:defRPr lang="en-NZ" sz="900" b="0" kern="1200" smtClean="0">
                <a:solidFill>
                  <a:srgbClr val="242279"/>
                </a:solidFill>
                <a:latin typeface="+mj-lt"/>
                <a:ea typeface="MS PGothic" panose="020B0600070205080204" pitchFamily="34" charset="-128"/>
                <a:cs typeface="Calibri" panose="020F0502020204030204" pitchFamily="34" charset="0"/>
              </a:defRPr>
            </a:lvl1pPr>
          </a:lstStyle>
          <a:p>
            <a:fld id="{BFD14E40-3C96-7542-94D9-B9EA8019EF86}" type="slidenum">
              <a:rPr lang="en-NZ" smtClean="0"/>
              <a:pPr/>
              <a:t>‹#›</a:t>
            </a:fld>
            <a:endParaRPr lang="en-NZ" dirty="0"/>
          </a:p>
        </p:txBody>
      </p:sp>
      <p:pic>
        <p:nvPicPr>
          <p:cNvPr id="18" name="Picture 17">
            <a:extLst>
              <a:ext uri="{FF2B5EF4-FFF2-40B4-BE49-F238E27FC236}">
                <a16:creationId xmlns:a16="http://schemas.microsoft.com/office/drawing/2014/main" id="{51046090-0F2C-40C8-60C7-DD18F55BCE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56240" cy="1119096"/>
          </a:xfrm>
          <a:prstGeom prst="rect">
            <a:avLst/>
          </a:prstGeom>
        </p:spPr>
      </p:pic>
      <p:cxnSp>
        <p:nvCxnSpPr>
          <p:cNvPr id="11" name="Straight Connector 10">
            <a:extLst>
              <a:ext uri="{FF2B5EF4-FFF2-40B4-BE49-F238E27FC236}">
                <a16:creationId xmlns:a16="http://schemas.microsoft.com/office/drawing/2014/main" id="{84EE15C2-AE87-AB4D-9A9A-033D3B8820C6}"/>
              </a:ext>
            </a:extLst>
          </p:cNvPr>
          <p:cNvCxnSpPr>
            <a:cxnSpLocks/>
          </p:cNvCxnSpPr>
          <p:nvPr userDrawn="1"/>
        </p:nvCxnSpPr>
        <p:spPr>
          <a:xfrm>
            <a:off x="2002971" y="4778062"/>
            <a:ext cx="6426858" cy="0"/>
          </a:xfrm>
          <a:prstGeom prst="line">
            <a:avLst/>
          </a:prstGeom>
          <a:ln w="76200">
            <a:solidFill>
              <a:srgbClr val="4CB2C5">
                <a:alpha val="50000"/>
              </a:srgb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B01E4D7-6FF2-449E-4295-A8C580027B30}"/>
              </a:ext>
            </a:extLst>
          </p:cNvPr>
          <p:cNvSpPr txBox="1"/>
          <p:nvPr userDrawn="1"/>
        </p:nvSpPr>
        <p:spPr>
          <a:xfrm>
            <a:off x="431800" y="4704147"/>
            <a:ext cx="1886858" cy="138499"/>
          </a:xfrm>
          <a:prstGeom prst="rect">
            <a:avLst/>
          </a:prstGeom>
          <a:noFill/>
        </p:spPr>
        <p:txBody>
          <a:bodyPr wrap="square" lIns="0" tIns="0" rIns="0" bIns="0" rtlCol="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Z" sz="900" b="0" i="0" dirty="0">
                <a:solidFill>
                  <a:srgbClr val="4CB2C5"/>
                </a:solidFill>
                <a:latin typeface="Bliss Pro Regular" panose="02010006030000020004" pitchFamily="2" charset="0"/>
                <a:cs typeface="Calibri" panose="020F0502020204030204" pitchFamily="34" charset="0"/>
              </a:rPr>
              <a:t>Check &amp; Connect: </a:t>
            </a:r>
            <a:r>
              <a:rPr lang="en-NZ" sz="900" b="0" i="0" dirty="0" err="1">
                <a:solidFill>
                  <a:srgbClr val="4CB2C5"/>
                </a:solidFill>
                <a:latin typeface="Bliss Pro Regular" panose="02010006030000020004" pitchFamily="2" charset="0"/>
                <a:cs typeface="Calibri" panose="020F0502020204030204" pitchFamily="34" charset="0"/>
              </a:rPr>
              <a:t>Te</a:t>
            </a:r>
            <a:r>
              <a:rPr lang="en-NZ" sz="900" b="0" i="0" dirty="0">
                <a:solidFill>
                  <a:srgbClr val="4CB2C5"/>
                </a:solidFill>
                <a:latin typeface="Bliss Pro Regular" panose="02010006030000020004" pitchFamily="2" charset="0"/>
                <a:cs typeface="Calibri" panose="020F0502020204030204" pitchFamily="34" charset="0"/>
              </a:rPr>
              <a:t> </a:t>
            </a:r>
            <a:r>
              <a:rPr lang="en-NZ" sz="900" b="0" i="0" dirty="0" err="1">
                <a:solidFill>
                  <a:srgbClr val="4CB2C5"/>
                </a:solidFill>
                <a:latin typeface="Bliss Pro Regular" panose="02010006030000020004" pitchFamily="2" charset="0"/>
                <a:cs typeface="Calibri" panose="020F0502020204030204" pitchFamily="34" charset="0"/>
              </a:rPr>
              <a:t>Hononga</a:t>
            </a:r>
            <a:endParaRPr lang="en-NZ" sz="900" b="0" i="0" dirty="0">
              <a:solidFill>
                <a:srgbClr val="4CB2C5"/>
              </a:solidFill>
              <a:latin typeface="Bliss Pro Regular" panose="02010006030000020004" pitchFamily="2" charset="0"/>
              <a:cs typeface="Calibri" panose="020F0502020204030204" pitchFamily="34" charset="0"/>
            </a:endParaRPr>
          </a:p>
        </p:txBody>
      </p:sp>
    </p:spTree>
    <p:extLst>
      <p:ext uri="{BB962C8B-B14F-4D97-AF65-F5344CB8AC3E}">
        <p14:creationId xmlns:p14="http://schemas.microsoft.com/office/powerpoint/2010/main" val="1679430939"/>
      </p:ext>
    </p:extLst>
  </p:cSld>
  <p:clrMapOvr>
    <a:masterClrMapping/>
  </p:clrMapOvr>
  <p:extLst>
    <p:ext uri="{DCECCB84-F9BA-43D5-87BE-67443E8EF086}">
      <p15:sldGuideLst xmlns:p15="http://schemas.microsoft.com/office/powerpoint/2012/main">
        <p15:guide id="1" pos="272">
          <p15:clr>
            <a:srgbClr val="FBAE40"/>
          </p15:clr>
        </p15:guide>
        <p15:guide id="2" pos="5488">
          <p15:clr>
            <a:srgbClr val="FBAE40"/>
          </p15:clr>
        </p15:guide>
        <p15:guide id="3" orient="horz" pos="2958">
          <p15:clr>
            <a:srgbClr val="FBAE40"/>
          </p15:clr>
        </p15:guide>
        <p15:guide id="4" pos="2880">
          <p15:clr>
            <a:srgbClr val="FBAE40"/>
          </p15:clr>
        </p15:guide>
        <p15:guide id="6" orient="horz" pos="282" userDrawn="1">
          <p15:clr>
            <a:srgbClr val="FBAE40"/>
          </p15:clr>
        </p15:guide>
        <p15:guide id="7" orient="horz" pos="180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Title and Content 1">
    <p:spTree>
      <p:nvGrpSpPr>
        <p:cNvPr id="1" name=""/>
        <p:cNvGrpSpPr/>
        <p:nvPr/>
      </p:nvGrpSpPr>
      <p:grpSpPr>
        <a:xfrm>
          <a:off x="0" y="0"/>
          <a:ext cx="0" cy="0"/>
          <a:chOff x="0" y="0"/>
          <a:chExt cx="0" cy="0"/>
        </a:xfrm>
      </p:grpSpPr>
      <p:pic>
        <p:nvPicPr>
          <p:cNvPr id="6" name="Picture 5" descr="A picture containing text, person, indoor, table&#10;&#10;Description automatically generated">
            <a:extLst>
              <a:ext uri="{FF2B5EF4-FFF2-40B4-BE49-F238E27FC236}">
                <a16:creationId xmlns:a16="http://schemas.microsoft.com/office/drawing/2014/main" id="{E8320E8F-D1A4-3BBA-7955-B51395EEFC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8" name="Slide Number Placeholder 5">
            <a:extLst>
              <a:ext uri="{FF2B5EF4-FFF2-40B4-BE49-F238E27FC236}">
                <a16:creationId xmlns:a16="http://schemas.microsoft.com/office/drawing/2014/main" id="{A2224A32-6568-CA4C-82BA-C7D4D6FBBA85}"/>
              </a:ext>
            </a:extLst>
          </p:cNvPr>
          <p:cNvSpPr>
            <a:spLocks noGrp="1"/>
          </p:cNvSpPr>
          <p:nvPr>
            <p:ph type="sldNum" sz="quarter" idx="12"/>
          </p:nvPr>
        </p:nvSpPr>
        <p:spPr>
          <a:xfrm>
            <a:off x="7920372" y="4718709"/>
            <a:ext cx="791828" cy="138499"/>
          </a:xfrm>
          <a:prstGeom prst="rect">
            <a:avLst/>
          </a:prstGeom>
        </p:spPr>
        <p:txBody>
          <a:bodyPr wrap="square" lIns="0" tIns="0" rIns="0" bIns="0" anchor="t" anchorCtr="0">
            <a:spAutoFit/>
          </a:bodyPr>
          <a:lstStyle>
            <a:lvl1pPr algn="r">
              <a:defRPr lang="en-NZ" sz="900" b="0" kern="1200" smtClean="0">
                <a:solidFill>
                  <a:srgbClr val="242279"/>
                </a:solidFill>
                <a:latin typeface="+mj-lt"/>
                <a:ea typeface="MS PGothic" panose="020B0600070205080204" pitchFamily="34" charset="-128"/>
                <a:cs typeface="Calibri" panose="020F0502020204030204" pitchFamily="34" charset="0"/>
              </a:defRPr>
            </a:lvl1pPr>
          </a:lstStyle>
          <a:p>
            <a:fld id="{BFD14E40-3C96-7542-94D9-B9EA8019EF86}" type="slidenum">
              <a:rPr lang="en-NZ" smtClean="0"/>
              <a:pPr/>
              <a:t>‹#›</a:t>
            </a:fld>
            <a:endParaRPr lang="en-NZ" dirty="0"/>
          </a:p>
        </p:txBody>
      </p:sp>
      <p:sp>
        <p:nvSpPr>
          <p:cNvPr id="9" name="TextBox 8">
            <a:extLst>
              <a:ext uri="{FF2B5EF4-FFF2-40B4-BE49-F238E27FC236}">
                <a16:creationId xmlns:a16="http://schemas.microsoft.com/office/drawing/2014/main" id="{5E052EFD-F327-A612-FDC3-B3F5B38EDEA6}"/>
              </a:ext>
            </a:extLst>
          </p:cNvPr>
          <p:cNvSpPr txBox="1"/>
          <p:nvPr userDrawn="1"/>
        </p:nvSpPr>
        <p:spPr>
          <a:xfrm>
            <a:off x="431800" y="4704147"/>
            <a:ext cx="1886858" cy="138499"/>
          </a:xfrm>
          <a:prstGeom prst="rect">
            <a:avLst/>
          </a:prstGeom>
          <a:noFill/>
        </p:spPr>
        <p:txBody>
          <a:bodyPr wrap="square" lIns="0" tIns="0" rIns="0" bIns="0" rtlCol="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Z" sz="900" b="0" i="0" dirty="0">
                <a:solidFill>
                  <a:srgbClr val="4CB2C5"/>
                </a:solidFill>
                <a:latin typeface="Bliss Pro Regular" panose="02010006030000020004" pitchFamily="2" charset="0"/>
                <a:cs typeface="Calibri" panose="020F0502020204030204" pitchFamily="34" charset="0"/>
              </a:rPr>
              <a:t>Check &amp; Connect: </a:t>
            </a:r>
            <a:r>
              <a:rPr lang="en-NZ" sz="900" b="0" i="0" dirty="0" err="1">
                <a:solidFill>
                  <a:srgbClr val="4CB2C5"/>
                </a:solidFill>
                <a:latin typeface="Bliss Pro Regular" panose="02010006030000020004" pitchFamily="2" charset="0"/>
                <a:cs typeface="Calibri" panose="020F0502020204030204" pitchFamily="34" charset="0"/>
              </a:rPr>
              <a:t>Te</a:t>
            </a:r>
            <a:r>
              <a:rPr lang="en-NZ" sz="900" b="0" i="0" dirty="0">
                <a:solidFill>
                  <a:srgbClr val="4CB2C5"/>
                </a:solidFill>
                <a:latin typeface="Bliss Pro Regular" panose="02010006030000020004" pitchFamily="2" charset="0"/>
                <a:cs typeface="Calibri" panose="020F0502020204030204" pitchFamily="34" charset="0"/>
              </a:rPr>
              <a:t> </a:t>
            </a:r>
            <a:r>
              <a:rPr lang="en-NZ" sz="900" b="0" i="0" dirty="0" err="1">
                <a:solidFill>
                  <a:srgbClr val="4CB2C5"/>
                </a:solidFill>
                <a:latin typeface="Bliss Pro Regular" panose="02010006030000020004" pitchFamily="2" charset="0"/>
                <a:cs typeface="Calibri" panose="020F0502020204030204" pitchFamily="34" charset="0"/>
              </a:rPr>
              <a:t>Hononga</a:t>
            </a:r>
            <a:endParaRPr lang="en-NZ" sz="900" b="0" i="0" dirty="0">
              <a:solidFill>
                <a:srgbClr val="4CB2C5"/>
              </a:solidFill>
              <a:latin typeface="Bliss Pro Regular" panose="02010006030000020004" pitchFamily="2" charset="0"/>
              <a:cs typeface="Calibri" panose="020F0502020204030204" pitchFamily="34" charset="0"/>
            </a:endParaRPr>
          </a:p>
        </p:txBody>
      </p:sp>
    </p:spTree>
    <p:extLst>
      <p:ext uri="{BB962C8B-B14F-4D97-AF65-F5344CB8AC3E}">
        <p14:creationId xmlns:p14="http://schemas.microsoft.com/office/powerpoint/2010/main" val="2831888146"/>
      </p:ext>
    </p:extLst>
  </p:cSld>
  <p:clrMapOvr>
    <a:masterClrMapping/>
  </p:clrMapOvr>
  <p:extLst>
    <p:ext uri="{DCECCB84-F9BA-43D5-87BE-67443E8EF086}">
      <p15:sldGuideLst xmlns:p15="http://schemas.microsoft.com/office/powerpoint/2012/main">
        <p15:guide id="1" pos="272">
          <p15:clr>
            <a:srgbClr val="FBAE40"/>
          </p15:clr>
        </p15:guide>
        <p15:guide id="2" pos="5488">
          <p15:clr>
            <a:srgbClr val="FBAE40"/>
          </p15:clr>
        </p15:guide>
        <p15:guide id="3" orient="horz" pos="2958">
          <p15:clr>
            <a:srgbClr val="FBAE40"/>
          </p15:clr>
        </p15:guide>
        <p15:guide id="4" pos="2880">
          <p15:clr>
            <a:srgbClr val="FBAE40"/>
          </p15:clr>
        </p15:guide>
        <p15:guide id="6" orient="horz" pos="1620">
          <p15:clr>
            <a:srgbClr val="FBAE40"/>
          </p15:clr>
        </p15:guide>
        <p15:guide id="7" orient="horz" pos="28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1">
    <p:spTree>
      <p:nvGrpSpPr>
        <p:cNvPr id="1" name=""/>
        <p:cNvGrpSpPr/>
        <p:nvPr/>
      </p:nvGrpSpPr>
      <p:grpSpPr>
        <a:xfrm>
          <a:off x="0" y="0"/>
          <a:ext cx="0" cy="0"/>
          <a:chOff x="0" y="0"/>
          <a:chExt cx="0" cy="0"/>
        </a:xfrm>
      </p:grpSpPr>
      <p:pic>
        <p:nvPicPr>
          <p:cNvPr id="11" name="Picture 10" descr="Two people sitting at a table&#10;&#10;Description automatically generated with medium confidence">
            <a:extLst>
              <a:ext uri="{FF2B5EF4-FFF2-40B4-BE49-F238E27FC236}">
                <a16:creationId xmlns:a16="http://schemas.microsoft.com/office/drawing/2014/main" id="{99FB6213-DE75-7109-7C02-E57511DC9B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8" name="Slide Number Placeholder 5">
            <a:extLst>
              <a:ext uri="{FF2B5EF4-FFF2-40B4-BE49-F238E27FC236}">
                <a16:creationId xmlns:a16="http://schemas.microsoft.com/office/drawing/2014/main" id="{A2224A32-6568-CA4C-82BA-C7D4D6FBBA85}"/>
              </a:ext>
            </a:extLst>
          </p:cNvPr>
          <p:cNvSpPr>
            <a:spLocks noGrp="1"/>
          </p:cNvSpPr>
          <p:nvPr>
            <p:ph type="sldNum" sz="quarter" idx="12"/>
          </p:nvPr>
        </p:nvSpPr>
        <p:spPr>
          <a:xfrm>
            <a:off x="7920372" y="4718709"/>
            <a:ext cx="791828" cy="138499"/>
          </a:xfrm>
          <a:prstGeom prst="rect">
            <a:avLst/>
          </a:prstGeom>
        </p:spPr>
        <p:txBody>
          <a:bodyPr wrap="square" lIns="0" tIns="0" rIns="0" bIns="0" anchor="t" anchorCtr="0">
            <a:spAutoFit/>
          </a:bodyPr>
          <a:lstStyle>
            <a:lvl1pPr algn="r">
              <a:defRPr lang="en-NZ" sz="900" b="0" kern="1200" smtClean="0">
                <a:solidFill>
                  <a:srgbClr val="242279"/>
                </a:solidFill>
                <a:latin typeface="+mj-lt"/>
                <a:ea typeface="MS PGothic" panose="020B0600070205080204" pitchFamily="34" charset="-128"/>
                <a:cs typeface="Calibri" panose="020F0502020204030204" pitchFamily="34" charset="0"/>
              </a:defRPr>
            </a:lvl1pPr>
          </a:lstStyle>
          <a:p>
            <a:endParaRPr lang="en-NZ" dirty="0"/>
          </a:p>
        </p:txBody>
      </p:sp>
    </p:spTree>
    <p:extLst>
      <p:ext uri="{BB962C8B-B14F-4D97-AF65-F5344CB8AC3E}">
        <p14:creationId xmlns:p14="http://schemas.microsoft.com/office/powerpoint/2010/main" val="4071160357"/>
      </p:ext>
    </p:extLst>
  </p:cSld>
  <p:clrMapOvr>
    <a:masterClrMapping/>
  </p:clrMapOvr>
  <p:extLst>
    <p:ext uri="{DCECCB84-F9BA-43D5-87BE-67443E8EF086}">
      <p15:sldGuideLst xmlns:p15="http://schemas.microsoft.com/office/powerpoint/2012/main">
        <p15:guide id="1" pos="272">
          <p15:clr>
            <a:srgbClr val="FBAE40"/>
          </p15:clr>
        </p15:guide>
        <p15:guide id="2" pos="5488">
          <p15:clr>
            <a:srgbClr val="FBAE40"/>
          </p15:clr>
        </p15:guide>
        <p15:guide id="3" orient="horz" pos="2958">
          <p15:clr>
            <a:srgbClr val="FBAE40"/>
          </p15:clr>
        </p15:guide>
        <p15:guide id="4" pos="2880">
          <p15:clr>
            <a:srgbClr val="FBAE40"/>
          </p15:clr>
        </p15:guide>
        <p15:guide id="6" orient="horz" pos="1620">
          <p15:clr>
            <a:srgbClr val="FBAE40"/>
          </p15:clr>
        </p15:guide>
        <p15:guide id="7" orient="horz" pos="28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1">
    <p:spTree>
      <p:nvGrpSpPr>
        <p:cNvPr id="1" name=""/>
        <p:cNvGrpSpPr/>
        <p:nvPr/>
      </p:nvGrpSpPr>
      <p:grpSpPr>
        <a:xfrm>
          <a:off x="0" y="0"/>
          <a:ext cx="0" cy="0"/>
          <a:chOff x="0" y="0"/>
          <a:chExt cx="0" cy="0"/>
        </a:xfrm>
      </p:grpSpPr>
      <p:pic>
        <p:nvPicPr>
          <p:cNvPr id="3" name="Picture 2" descr="A picture containing text, person, indoor&#10;&#10;Description automatically generated">
            <a:extLst>
              <a:ext uri="{FF2B5EF4-FFF2-40B4-BE49-F238E27FC236}">
                <a16:creationId xmlns:a16="http://schemas.microsoft.com/office/drawing/2014/main" id="{1ADDAFE9-DD71-7E70-CF53-FDCB73A77C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8" name="Slide Number Placeholder 5">
            <a:extLst>
              <a:ext uri="{FF2B5EF4-FFF2-40B4-BE49-F238E27FC236}">
                <a16:creationId xmlns:a16="http://schemas.microsoft.com/office/drawing/2014/main" id="{41CC6898-730A-0B4E-8EFE-689DB06AA955}"/>
              </a:ext>
            </a:extLst>
          </p:cNvPr>
          <p:cNvSpPr>
            <a:spLocks noGrp="1"/>
          </p:cNvSpPr>
          <p:nvPr>
            <p:ph type="sldNum" sz="quarter" idx="12"/>
          </p:nvPr>
        </p:nvSpPr>
        <p:spPr>
          <a:xfrm>
            <a:off x="7920372" y="4718709"/>
            <a:ext cx="791828" cy="138499"/>
          </a:xfrm>
          <a:prstGeom prst="rect">
            <a:avLst/>
          </a:prstGeom>
        </p:spPr>
        <p:txBody>
          <a:bodyPr wrap="square" lIns="0" tIns="0" rIns="0" bIns="0" anchor="t" anchorCtr="0">
            <a:spAutoFit/>
          </a:bodyPr>
          <a:lstStyle>
            <a:lvl1pPr algn="r">
              <a:defRPr lang="en-NZ" sz="900" b="0" kern="1200" smtClean="0">
                <a:solidFill>
                  <a:srgbClr val="242279"/>
                </a:solidFill>
                <a:latin typeface="+mj-lt"/>
                <a:ea typeface="MS PGothic" panose="020B0600070205080204" pitchFamily="34" charset="-128"/>
                <a:cs typeface="Calibri" panose="020F0502020204030204" pitchFamily="34" charset="0"/>
              </a:defRPr>
            </a:lvl1pPr>
          </a:lstStyle>
          <a:p>
            <a:fld id="{BFD14E40-3C96-7542-94D9-B9EA8019EF86}" type="slidenum">
              <a:rPr lang="en-NZ" smtClean="0"/>
              <a:pPr/>
              <a:t>‹#›</a:t>
            </a:fld>
            <a:endParaRPr lang="en-NZ" dirty="0"/>
          </a:p>
        </p:txBody>
      </p:sp>
      <p:sp>
        <p:nvSpPr>
          <p:cNvPr id="2" name="TextBox 1">
            <a:extLst>
              <a:ext uri="{FF2B5EF4-FFF2-40B4-BE49-F238E27FC236}">
                <a16:creationId xmlns:a16="http://schemas.microsoft.com/office/drawing/2014/main" id="{0C6120C7-FA45-1338-6359-8F3117E0D8AD}"/>
              </a:ext>
            </a:extLst>
          </p:cNvPr>
          <p:cNvSpPr txBox="1"/>
          <p:nvPr userDrawn="1"/>
        </p:nvSpPr>
        <p:spPr>
          <a:xfrm>
            <a:off x="431800" y="4704147"/>
            <a:ext cx="1886858" cy="138499"/>
          </a:xfrm>
          <a:prstGeom prst="rect">
            <a:avLst/>
          </a:prstGeom>
          <a:noFill/>
        </p:spPr>
        <p:txBody>
          <a:bodyPr wrap="square" lIns="0" tIns="0" rIns="0" bIns="0" rtlCol="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Z" sz="900" b="0" i="0" dirty="0">
                <a:solidFill>
                  <a:srgbClr val="4CB2C5"/>
                </a:solidFill>
                <a:latin typeface="Bliss Pro Regular" panose="02010006030000020004" pitchFamily="2" charset="0"/>
                <a:cs typeface="Calibri" panose="020F0502020204030204" pitchFamily="34" charset="0"/>
              </a:rPr>
              <a:t>Check &amp; Connect: </a:t>
            </a:r>
            <a:r>
              <a:rPr lang="en-NZ" sz="900" b="0" i="0" dirty="0" err="1">
                <a:solidFill>
                  <a:srgbClr val="4CB2C5"/>
                </a:solidFill>
                <a:latin typeface="Bliss Pro Regular" panose="02010006030000020004" pitchFamily="2" charset="0"/>
                <a:cs typeface="Calibri" panose="020F0502020204030204" pitchFamily="34" charset="0"/>
              </a:rPr>
              <a:t>Te</a:t>
            </a:r>
            <a:r>
              <a:rPr lang="en-NZ" sz="900" b="0" i="0" dirty="0">
                <a:solidFill>
                  <a:srgbClr val="4CB2C5"/>
                </a:solidFill>
                <a:latin typeface="Bliss Pro Regular" panose="02010006030000020004" pitchFamily="2" charset="0"/>
                <a:cs typeface="Calibri" panose="020F0502020204030204" pitchFamily="34" charset="0"/>
              </a:rPr>
              <a:t> </a:t>
            </a:r>
            <a:r>
              <a:rPr lang="en-NZ" sz="900" b="0" i="0" dirty="0" err="1">
                <a:solidFill>
                  <a:srgbClr val="4CB2C5"/>
                </a:solidFill>
                <a:latin typeface="Bliss Pro Regular" panose="02010006030000020004" pitchFamily="2" charset="0"/>
                <a:cs typeface="Calibri" panose="020F0502020204030204" pitchFamily="34" charset="0"/>
              </a:rPr>
              <a:t>Hononga</a:t>
            </a:r>
            <a:endParaRPr lang="en-NZ" sz="900" b="0" i="0" dirty="0">
              <a:solidFill>
                <a:srgbClr val="4CB2C5"/>
              </a:solidFill>
              <a:latin typeface="Bliss Pro Regular" panose="02010006030000020004" pitchFamily="2" charset="0"/>
              <a:cs typeface="Calibri" panose="020F0502020204030204" pitchFamily="34" charset="0"/>
            </a:endParaRPr>
          </a:p>
        </p:txBody>
      </p:sp>
    </p:spTree>
    <p:extLst>
      <p:ext uri="{BB962C8B-B14F-4D97-AF65-F5344CB8AC3E}">
        <p14:creationId xmlns:p14="http://schemas.microsoft.com/office/powerpoint/2010/main" val="106296723"/>
      </p:ext>
    </p:extLst>
  </p:cSld>
  <p:clrMapOvr>
    <a:masterClrMapping/>
  </p:clrMapOvr>
  <p:extLst>
    <p:ext uri="{DCECCB84-F9BA-43D5-87BE-67443E8EF086}">
      <p15:sldGuideLst xmlns:p15="http://schemas.microsoft.com/office/powerpoint/2012/main">
        <p15:guide id="1" pos="272">
          <p15:clr>
            <a:srgbClr val="FBAE40"/>
          </p15:clr>
        </p15:guide>
        <p15:guide id="2" pos="5488">
          <p15:clr>
            <a:srgbClr val="FBAE40"/>
          </p15:clr>
        </p15:guide>
        <p15:guide id="3" orient="horz" pos="2958">
          <p15:clr>
            <a:srgbClr val="FBAE40"/>
          </p15:clr>
        </p15:guide>
        <p15:guide id="4" pos="2880">
          <p15:clr>
            <a:srgbClr val="FBAE40"/>
          </p15:clr>
        </p15:guide>
        <p15:guide id="6" orient="horz" pos="282">
          <p15:clr>
            <a:srgbClr val="FBAE40"/>
          </p15:clr>
        </p15:guide>
        <p15:guide id="7" orient="horz" pos="180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FC685D2-AE65-75E6-FAD2-0E01DCB503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96442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NZ"/>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BD782FE-36DC-4CF6-B16D-D6CC50BDDC71}" type="slidenum">
              <a:rPr lang="en-NZ" smtClean="0"/>
              <a:t>‹#›</a:t>
            </a:fld>
            <a:endParaRPr lang="en-NZ"/>
          </a:p>
        </p:txBody>
      </p:sp>
    </p:spTree>
    <p:extLst>
      <p:ext uri="{BB962C8B-B14F-4D97-AF65-F5344CB8AC3E}">
        <p14:creationId xmlns:p14="http://schemas.microsoft.com/office/powerpoint/2010/main" val="4100744635"/>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5" r:id="rId3"/>
    <p:sldLayoutId id="2147483684" r:id="rId4"/>
    <p:sldLayoutId id="2147483681" r:id="rId5"/>
    <p:sldLayoutId id="2147483685" r:id="rId6"/>
    <p:sldLayoutId id="2147483686" r:id="rId7"/>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vimeo.com/868983328"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FC2D0C-8E02-5440-BB89-1A2B2A69B265}"/>
              </a:ext>
            </a:extLst>
          </p:cNvPr>
          <p:cNvSpPr txBox="1">
            <a:spLocks/>
          </p:cNvSpPr>
          <p:nvPr/>
        </p:nvSpPr>
        <p:spPr>
          <a:xfrm>
            <a:off x="472441" y="432168"/>
            <a:ext cx="6251916" cy="1163395"/>
          </a:xfrm>
          <a:prstGeom prst="rect">
            <a:avLst/>
          </a:prstGeom>
        </p:spPr>
        <p:txBody>
          <a:bodyPr vert="horz" wrap="square" lIns="0" tIns="0" rIns="0" bIns="0" rtlCol="0" anchor="t" anchorCtr="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NZ" sz="4200" b="1" spc="50" dirty="0">
                <a:cs typeface="Calibri" panose="020F0502020204030204" pitchFamily="34" charset="0"/>
              </a:rPr>
              <a:t>Check &amp; Connect</a:t>
            </a:r>
          </a:p>
          <a:p>
            <a:r>
              <a:rPr lang="en-NZ" sz="4200" b="1" spc="50" dirty="0" err="1">
                <a:solidFill>
                  <a:srgbClr val="BEBCD8"/>
                </a:solidFill>
                <a:latin typeface="+mn-lt"/>
                <a:cs typeface="Calibri" panose="020F0502020204030204" pitchFamily="34" charset="0"/>
              </a:rPr>
              <a:t>Te</a:t>
            </a:r>
            <a:r>
              <a:rPr lang="en-NZ" sz="4200" b="1" spc="50" dirty="0">
                <a:solidFill>
                  <a:srgbClr val="BEBCD8"/>
                </a:solidFill>
                <a:latin typeface="+mn-lt"/>
                <a:cs typeface="Calibri" panose="020F0502020204030204" pitchFamily="34" charset="0"/>
              </a:rPr>
              <a:t> </a:t>
            </a:r>
            <a:r>
              <a:rPr lang="en-NZ" sz="4200" b="1" spc="50" dirty="0" err="1">
                <a:solidFill>
                  <a:srgbClr val="BEBCD8"/>
                </a:solidFill>
                <a:latin typeface="+mn-lt"/>
                <a:cs typeface="Calibri" panose="020F0502020204030204" pitchFamily="34" charset="0"/>
              </a:rPr>
              <a:t>Hononga</a:t>
            </a:r>
            <a:endParaRPr lang="en-NZ" sz="4200" b="1" spc="50" dirty="0">
              <a:solidFill>
                <a:srgbClr val="BEBCD8"/>
              </a:solidFill>
              <a:latin typeface="+mn-lt"/>
              <a:cs typeface="Calibri" panose="020F0502020204030204" pitchFamily="34" charset="0"/>
            </a:endParaRPr>
          </a:p>
        </p:txBody>
      </p:sp>
      <p:sp>
        <p:nvSpPr>
          <p:cNvPr id="8" name="Subtitle 2">
            <a:extLst>
              <a:ext uri="{FF2B5EF4-FFF2-40B4-BE49-F238E27FC236}">
                <a16:creationId xmlns:a16="http://schemas.microsoft.com/office/drawing/2014/main" id="{FF9A8551-B771-4644-B690-A0F0393C5075}"/>
              </a:ext>
            </a:extLst>
          </p:cNvPr>
          <p:cNvSpPr txBox="1">
            <a:spLocks/>
          </p:cNvSpPr>
          <p:nvPr/>
        </p:nvSpPr>
        <p:spPr>
          <a:xfrm>
            <a:off x="553279" y="2312236"/>
            <a:ext cx="3919279" cy="347018"/>
          </a:xfrm>
          <a:prstGeom prst="rect">
            <a:avLst/>
          </a:prstGeom>
        </p:spPr>
        <p:txBody>
          <a:bodyPr vert="horz" wrap="square" lIns="0" tIns="0" rIns="0" bIns="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2200"/>
              </a:lnSpc>
              <a:buNone/>
            </a:pPr>
            <a:r>
              <a:rPr lang="en-NZ" sz="4000" b="1" spc="50" dirty="0">
                <a:solidFill>
                  <a:schemeClr val="bg1">
                    <a:lumMod val="50000"/>
                    <a:lumOff val="50000"/>
                  </a:schemeClr>
                </a:solidFill>
                <a:latin typeface="+mn-lt"/>
                <a:cs typeface="Calibri" panose="020F0502020204030204" pitchFamily="34" charset="0"/>
              </a:rPr>
              <a:t>Overview</a:t>
            </a:r>
            <a:endParaRPr lang="en-NZ" sz="4000" i="1" dirty="0">
              <a:solidFill>
                <a:schemeClr val="bg1">
                  <a:lumMod val="50000"/>
                  <a:lumOff val="50000"/>
                </a:schemeClr>
              </a:solidFill>
              <a:latin typeface="Bliss Pro Medium" panose="02010006030000020004" pitchFamily="2" charset="0"/>
            </a:endParaRPr>
          </a:p>
        </p:txBody>
      </p:sp>
    </p:spTree>
    <p:extLst>
      <p:ext uri="{BB962C8B-B14F-4D97-AF65-F5344CB8AC3E}">
        <p14:creationId xmlns:p14="http://schemas.microsoft.com/office/powerpoint/2010/main" val="3226474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1800" y="852487"/>
            <a:ext cx="2040374" cy="2419124"/>
          </a:xfrm>
        </p:spPr>
        <p:txBody>
          <a:bodyPr vert="horz" wrap="square" lIns="91440" tIns="45720" rIns="91440" bIns="45720" rtlCol="0" anchor="t" anchorCtr="0">
            <a:spAutoFit/>
          </a:bodyPr>
          <a:lstStyle/>
          <a:p>
            <a:r>
              <a:rPr lang="en-US" sz="2100" b="1" i="1" dirty="0">
                <a:solidFill>
                  <a:srgbClr val="FFFFFF"/>
                </a:solidFill>
                <a:latin typeface="Bliss Pro Bold" panose="02010006030000020004" pitchFamily="2" charset="0"/>
              </a:rPr>
              <a:t>Kei roto </a:t>
            </a:r>
            <a:r>
              <a:rPr lang="en-US" sz="2100" b="1" i="1" dirty="0" err="1">
                <a:solidFill>
                  <a:srgbClr val="FFFFFF"/>
                </a:solidFill>
                <a:latin typeface="Bliss Pro Bold" panose="02010006030000020004" pitchFamily="2" charset="0"/>
              </a:rPr>
              <a:t>i</a:t>
            </a:r>
            <a:r>
              <a:rPr lang="en-US" sz="2100" b="1" i="1" dirty="0">
                <a:solidFill>
                  <a:srgbClr val="FFFFFF"/>
                </a:solidFill>
                <a:latin typeface="Bliss Pro Bold" panose="02010006030000020004" pitchFamily="2" charset="0"/>
              </a:rPr>
              <a:t> a </a:t>
            </a:r>
            <a:r>
              <a:rPr lang="en-US" sz="2100" b="1" i="1" dirty="0" err="1">
                <a:solidFill>
                  <a:srgbClr val="FFFFFF"/>
                </a:solidFill>
                <a:latin typeface="Bliss Pro Bold" panose="02010006030000020004" pitchFamily="2" charset="0"/>
              </a:rPr>
              <a:t>koe</a:t>
            </a:r>
            <a:r>
              <a:rPr lang="en-US" sz="2100" b="1" i="1" dirty="0">
                <a:solidFill>
                  <a:srgbClr val="FFFFFF"/>
                </a:solidFill>
                <a:latin typeface="Bliss Pro Bold" panose="02010006030000020004" pitchFamily="2" charset="0"/>
              </a:rPr>
              <a:t> </a:t>
            </a:r>
            <a:r>
              <a:rPr lang="en-US" sz="2100" b="1" i="1" dirty="0" err="1">
                <a:solidFill>
                  <a:srgbClr val="FFFFFF"/>
                </a:solidFill>
                <a:latin typeface="Bliss Pro Bold" panose="02010006030000020004" pitchFamily="2" charset="0"/>
              </a:rPr>
              <a:t>tōu</a:t>
            </a:r>
            <a:r>
              <a:rPr lang="en-US" sz="2100" b="1" i="1" dirty="0">
                <a:solidFill>
                  <a:srgbClr val="FFFFFF"/>
                </a:solidFill>
                <a:latin typeface="Bliss Pro Bold" panose="02010006030000020004" pitchFamily="2" charset="0"/>
              </a:rPr>
              <a:t> </a:t>
            </a:r>
            <a:r>
              <a:rPr lang="en-US" sz="2100" b="1" i="1" dirty="0" err="1">
                <a:solidFill>
                  <a:srgbClr val="FFFFFF"/>
                </a:solidFill>
                <a:latin typeface="Bliss Pro Bold" panose="02010006030000020004" pitchFamily="2" charset="0"/>
              </a:rPr>
              <a:t>ake</a:t>
            </a:r>
            <a:r>
              <a:rPr lang="en-US" sz="2100" b="1" i="1" dirty="0">
                <a:solidFill>
                  <a:srgbClr val="FFFFFF"/>
                </a:solidFill>
                <a:latin typeface="Bliss Pro Bold" panose="02010006030000020004" pitchFamily="2" charset="0"/>
              </a:rPr>
              <a:t> mana.</a:t>
            </a:r>
            <a:br>
              <a:rPr lang="en-US" sz="2100" b="1" i="1" dirty="0">
                <a:solidFill>
                  <a:srgbClr val="FFFFFF"/>
                </a:solidFill>
                <a:latin typeface="Bliss Pro Bold" panose="02010006030000020004" pitchFamily="2" charset="0"/>
              </a:rPr>
            </a:br>
            <a:br>
              <a:rPr lang="en-US" sz="2100" b="1" i="1" dirty="0">
                <a:solidFill>
                  <a:srgbClr val="FFFFFF"/>
                </a:solidFill>
                <a:latin typeface="Bliss Pro Bold" panose="02010006030000020004" pitchFamily="2" charset="0"/>
              </a:rPr>
            </a:br>
            <a:r>
              <a:rPr lang="en-US" sz="2100" b="1" i="1" dirty="0">
                <a:solidFill>
                  <a:srgbClr val="FFFFFF"/>
                </a:solidFill>
                <a:latin typeface="Bliss Pro Bold" panose="02010006030000020004" pitchFamily="2" charset="0"/>
              </a:rPr>
              <a:t>Within each of us lies the seed of potential. </a:t>
            </a:r>
            <a:br>
              <a:rPr lang="en-NZ" sz="1800" dirty="0">
                <a:effectLst/>
                <a:latin typeface="Calibri" panose="020F0502020204030204" pitchFamily="34" charset="0"/>
                <a:ea typeface="Calibri" panose="020F0502020204030204" pitchFamily="34" charset="0"/>
                <a:cs typeface="Times New Roman" panose="02020603050405020304" pitchFamily="18" charset="0"/>
              </a:rPr>
            </a:br>
            <a:br>
              <a:rPr lang="en-US" sz="2100" b="1" i="1" dirty="0">
                <a:solidFill>
                  <a:srgbClr val="FFFFFF"/>
                </a:solidFill>
                <a:latin typeface="Bliss Pro Bold" panose="02010006030000020004" pitchFamily="2" charset="0"/>
              </a:rPr>
            </a:br>
            <a:endParaRPr lang="en-US" sz="2100" b="1" i="1" dirty="0">
              <a:solidFill>
                <a:srgbClr val="FFFFFF"/>
              </a:solidFill>
              <a:latin typeface="Bliss Pro Bold" panose="02010006030000020004" pitchFamily="2" charset="0"/>
            </a:endParaRPr>
          </a:p>
        </p:txBody>
      </p:sp>
      <p:sp>
        <p:nvSpPr>
          <p:cNvPr id="3" name="Slide Number Placeholder 2">
            <a:extLst>
              <a:ext uri="{FF2B5EF4-FFF2-40B4-BE49-F238E27FC236}">
                <a16:creationId xmlns:a16="http://schemas.microsoft.com/office/drawing/2014/main" id="{8F358EF9-47C8-FB4D-A613-7408096FFB8C}"/>
              </a:ext>
            </a:extLst>
          </p:cNvPr>
          <p:cNvSpPr>
            <a:spLocks noGrp="1"/>
          </p:cNvSpPr>
          <p:nvPr>
            <p:ph type="sldNum" sz="quarter" idx="4294967295"/>
          </p:nvPr>
        </p:nvSpPr>
        <p:spPr>
          <a:xfrm>
            <a:off x="8351838" y="4718050"/>
            <a:ext cx="792162" cy="139700"/>
          </a:xfrm>
        </p:spPr>
        <p:txBody>
          <a:bodyPr/>
          <a:lstStyle/>
          <a:p>
            <a:fld id="{BFD14E40-3C96-7542-94D9-B9EA8019EF86}" type="slidenum">
              <a:rPr lang="en-NZ" smtClean="0"/>
              <a:pPr/>
              <a:t>10</a:t>
            </a:fld>
            <a:endParaRPr lang="en-NZ" dirty="0"/>
          </a:p>
        </p:txBody>
      </p:sp>
      <p:pic>
        <p:nvPicPr>
          <p:cNvPr id="5" name="Picture 4">
            <a:extLst>
              <a:ext uri="{FF2B5EF4-FFF2-40B4-BE49-F238E27FC236}">
                <a16:creationId xmlns:a16="http://schemas.microsoft.com/office/drawing/2014/main" id="{EC47D283-CEC1-A540-9A5B-0064F84AA55B}"/>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3117429" y="0"/>
            <a:ext cx="6026571" cy="5143500"/>
          </a:xfrm>
          <a:prstGeom prst="rect">
            <a:avLst/>
          </a:prstGeom>
        </p:spPr>
      </p:pic>
      <p:sp>
        <p:nvSpPr>
          <p:cNvPr id="4" name="TextBox 3">
            <a:extLst>
              <a:ext uri="{FF2B5EF4-FFF2-40B4-BE49-F238E27FC236}">
                <a16:creationId xmlns:a16="http://schemas.microsoft.com/office/drawing/2014/main" id="{F668072E-06F5-004B-A5B7-571EAAE58569}"/>
              </a:ext>
            </a:extLst>
          </p:cNvPr>
          <p:cNvSpPr txBox="1"/>
          <p:nvPr/>
        </p:nvSpPr>
        <p:spPr>
          <a:xfrm>
            <a:off x="2116667" y="133773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8201143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18B3B00-E780-AA40-904A-5CEF5ACAF617}"/>
              </a:ext>
            </a:extLst>
          </p:cNvPr>
          <p:cNvSpPr txBox="1">
            <a:spLocks/>
          </p:cNvSpPr>
          <p:nvPr/>
        </p:nvSpPr>
        <p:spPr>
          <a:xfrm>
            <a:off x="431800" y="228610"/>
            <a:ext cx="5261511" cy="290849"/>
          </a:xfrm>
          <a:prstGeom prst="rect">
            <a:avLst/>
          </a:prstGeom>
        </p:spPr>
        <p:txBody>
          <a:bodyPr wrap="square" lIns="0" tIns="0" rIns="0" bIns="0">
            <a:spAutoFit/>
          </a:bodyPr>
          <a:lstStyle>
            <a:defPPr>
              <a:defRPr lang="en-US"/>
            </a:defPPr>
            <a:lvl1pPr defTabSz="685783">
              <a:lnSpc>
                <a:spcPct val="90000"/>
              </a:lnSpc>
              <a:spcBef>
                <a:spcPct val="0"/>
              </a:spcBef>
              <a:buNone/>
              <a:defRPr sz="2100" b="0" i="1">
                <a:solidFill>
                  <a:schemeClr val="bg1"/>
                </a:solidFill>
                <a:latin typeface="Bliss Pro Medium" panose="02010006030000020004" pitchFamily="2" charset="0"/>
                <a:ea typeface="+mj-ea"/>
                <a:cs typeface="Arial" panose="020B0604020202020204" pitchFamily="34" charset="0"/>
              </a:defRPr>
            </a:lvl1pPr>
          </a:lstStyle>
          <a:p>
            <a:r>
              <a:rPr lang="en-NZ" b="1" dirty="0">
                <a:latin typeface="Bliss Pro Bold" panose="02010006030000020004" pitchFamily="2" charset="0"/>
              </a:rPr>
              <a:t>Purpose of this session </a:t>
            </a:r>
          </a:p>
        </p:txBody>
      </p:sp>
      <p:sp>
        <p:nvSpPr>
          <p:cNvPr id="6" name="Slide Number Placeholder 5">
            <a:extLst>
              <a:ext uri="{FF2B5EF4-FFF2-40B4-BE49-F238E27FC236}">
                <a16:creationId xmlns:a16="http://schemas.microsoft.com/office/drawing/2014/main" id="{ED1CE55C-F7D9-114B-B0A6-C71215D9C802}"/>
              </a:ext>
            </a:extLst>
          </p:cNvPr>
          <p:cNvSpPr>
            <a:spLocks noGrp="1"/>
          </p:cNvSpPr>
          <p:nvPr>
            <p:ph type="sldNum" sz="quarter" idx="12"/>
          </p:nvPr>
        </p:nvSpPr>
        <p:spPr/>
        <p:txBody>
          <a:bodyPr/>
          <a:lstStyle/>
          <a:p>
            <a:fld id="{BFD14E40-3C96-7542-94D9-B9EA8019EF86}" type="slidenum">
              <a:rPr lang="en-NZ" smtClean="0"/>
              <a:pPr/>
              <a:t>2</a:t>
            </a:fld>
            <a:endParaRPr lang="en-NZ" dirty="0"/>
          </a:p>
        </p:txBody>
      </p:sp>
      <p:sp>
        <p:nvSpPr>
          <p:cNvPr id="10" name="Text Placeholder 3">
            <a:extLst>
              <a:ext uri="{FF2B5EF4-FFF2-40B4-BE49-F238E27FC236}">
                <a16:creationId xmlns:a16="http://schemas.microsoft.com/office/drawing/2014/main" id="{8F6EAD68-B702-56D9-33FA-938563B03C1D}"/>
              </a:ext>
            </a:extLst>
          </p:cNvPr>
          <p:cNvSpPr txBox="1">
            <a:spLocks/>
          </p:cNvSpPr>
          <p:nvPr/>
        </p:nvSpPr>
        <p:spPr>
          <a:xfrm>
            <a:off x="431800" y="1527175"/>
            <a:ext cx="7023098" cy="1778692"/>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800"/>
              </a:spcAft>
              <a:buNone/>
            </a:pPr>
            <a:r>
              <a:rPr lang="en-NZ" sz="1600" dirty="0">
                <a:cs typeface="Calibri" panose="020F0502020204030204" pitchFamily="34" charset="0"/>
              </a:rPr>
              <a:t>Today you will learn about:</a:t>
            </a:r>
          </a:p>
          <a:p>
            <a:pPr marL="228600" indent="-226695">
              <a:lnSpc>
                <a:spcPts val="1600"/>
              </a:lnSpc>
              <a:spcBef>
                <a:spcPts val="0"/>
              </a:spcBef>
              <a:spcAft>
                <a:spcPts val="1200"/>
              </a:spcAft>
            </a:pPr>
            <a:r>
              <a:rPr lang="en-NZ" sz="1600" dirty="0">
                <a:solidFill>
                  <a:srgbClr val="000000"/>
                </a:solidFill>
                <a:effectLst/>
                <a:ea typeface="Times New Roman" panose="02020603050405020304" pitchFamily="18" charset="0"/>
                <a:cs typeface="Calibri" panose="020F0502020204030204" pitchFamily="34" charset="0"/>
              </a:rPr>
              <a:t>what Check &amp; Connect: Te Hononga is and who it’s for</a:t>
            </a:r>
          </a:p>
          <a:p>
            <a:pPr marL="228600" indent="-226695">
              <a:lnSpc>
                <a:spcPts val="1600"/>
              </a:lnSpc>
              <a:spcBef>
                <a:spcPts val="0"/>
              </a:spcBef>
              <a:spcAft>
                <a:spcPts val="1200"/>
              </a:spcAft>
            </a:pPr>
            <a:r>
              <a:rPr lang="en-NZ" sz="1600" dirty="0">
                <a:solidFill>
                  <a:srgbClr val="000000"/>
                </a:solidFill>
                <a:effectLst/>
                <a:ea typeface="Times New Roman" panose="02020603050405020304" pitchFamily="18" charset="0"/>
                <a:cs typeface="Calibri" panose="020F0502020204030204" pitchFamily="34" charset="0"/>
              </a:rPr>
              <a:t>how it works, particularly the key role of </a:t>
            </a:r>
            <a:r>
              <a:rPr lang="en-NZ" sz="1600" dirty="0" err="1">
                <a:solidFill>
                  <a:srgbClr val="000000"/>
                </a:solidFill>
                <a:effectLst/>
                <a:ea typeface="Times New Roman" panose="02020603050405020304" pitchFamily="18" charset="0"/>
                <a:cs typeface="Calibri" panose="020F0502020204030204" pitchFamily="34" charset="0"/>
              </a:rPr>
              <a:t>kaihoe</a:t>
            </a:r>
            <a:r>
              <a:rPr lang="en-NZ" sz="1600" dirty="0">
                <a:solidFill>
                  <a:srgbClr val="000000"/>
                </a:solidFill>
                <a:effectLst/>
                <a:ea typeface="Times New Roman" panose="02020603050405020304" pitchFamily="18" charset="0"/>
                <a:cs typeface="Calibri" panose="020F0502020204030204" pitchFamily="34" charset="0"/>
              </a:rPr>
              <a:t> (mentor)</a:t>
            </a:r>
          </a:p>
          <a:p>
            <a:pPr indent="-226695">
              <a:lnSpc>
                <a:spcPts val="1600"/>
              </a:lnSpc>
              <a:spcBef>
                <a:spcPts val="0"/>
              </a:spcBef>
              <a:spcAft>
                <a:spcPts val="1200"/>
              </a:spcAft>
            </a:pPr>
            <a:r>
              <a:rPr lang="en-NZ" sz="1600" dirty="0">
                <a:ea typeface="Calibri" panose="020F0502020204030204" pitchFamily="34" charset="0"/>
                <a:cs typeface="Times New Roman" panose="02020603050405020304" pitchFamily="18" charset="0"/>
              </a:rPr>
              <a:t>your role in supporting the initiative and making it work</a:t>
            </a:r>
            <a:endParaRPr lang="en-NZ" sz="1600" dirty="0">
              <a:cs typeface="Calibri" panose="020F0502020204030204" pitchFamily="34" charset="0"/>
            </a:endParaRPr>
          </a:p>
          <a:p>
            <a:pPr marL="228600" indent="-226695">
              <a:lnSpc>
                <a:spcPts val="1600"/>
              </a:lnSpc>
              <a:spcBef>
                <a:spcPts val="0"/>
              </a:spcBef>
              <a:spcAft>
                <a:spcPts val="1200"/>
              </a:spcAft>
            </a:pPr>
            <a:r>
              <a:rPr lang="en-NZ" sz="1600" dirty="0">
                <a:solidFill>
                  <a:srgbClr val="000000"/>
                </a:solidFill>
                <a:effectLst/>
                <a:ea typeface="Times New Roman" panose="02020603050405020304" pitchFamily="18" charset="0"/>
                <a:cs typeface="Calibri" panose="020F0502020204030204" pitchFamily="34" charset="0"/>
              </a:rPr>
              <a:t>the </a:t>
            </a:r>
            <a:r>
              <a:rPr lang="en-NZ" sz="1600" dirty="0" err="1">
                <a:solidFill>
                  <a:srgbClr val="000000"/>
                </a:solidFill>
                <a:effectLst/>
                <a:ea typeface="Times New Roman" panose="02020603050405020304" pitchFamily="18" charset="0"/>
                <a:cs typeface="Calibri" panose="020F0502020204030204" pitchFamily="34" charset="0"/>
              </a:rPr>
              <a:t>kaiurungi</a:t>
            </a:r>
            <a:r>
              <a:rPr lang="en-NZ" sz="1600" dirty="0">
                <a:solidFill>
                  <a:srgbClr val="000000"/>
                </a:solidFill>
                <a:effectLst/>
                <a:ea typeface="Times New Roman" panose="02020603050405020304" pitchFamily="18" charset="0"/>
                <a:cs typeface="Calibri" panose="020F0502020204030204" pitchFamily="34" charset="0"/>
              </a:rPr>
              <a:t> (coordinator) role, and who will be fulfilling that role in our school.</a:t>
            </a:r>
          </a:p>
        </p:txBody>
      </p:sp>
    </p:spTree>
    <p:extLst>
      <p:ext uri="{BB962C8B-B14F-4D97-AF65-F5344CB8AC3E}">
        <p14:creationId xmlns:p14="http://schemas.microsoft.com/office/powerpoint/2010/main" val="1659774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18B3B00-E780-AA40-904A-5CEF5ACAF617}"/>
              </a:ext>
            </a:extLst>
          </p:cNvPr>
          <p:cNvSpPr txBox="1">
            <a:spLocks/>
          </p:cNvSpPr>
          <p:nvPr/>
        </p:nvSpPr>
        <p:spPr>
          <a:xfrm>
            <a:off x="431800" y="249251"/>
            <a:ext cx="5261511" cy="290849"/>
          </a:xfrm>
          <a:prstGeom prst="rect">
            <a:avLst/>
          </a:prstGeom>
        </p:spPr>
        <p:txBody>
          <a:bodyPr wrap="square" lIns="0" tIns="0" rIns="0" bIns="0">
            <a:spAutoFit/>
          </a:bodyPr>
          <a:lstStyle>
            <a:defPPr>
              <a:defRPr lang="en-US"/>
            </a:defPPr>
            <a:lvl1pPr defTabSz="685783">
              <a:lnSpc>
                <a:spcPct val="90000"/>
              </a:lnSpc>
              <a:spcBef>
                <a:spcPct val="0"/>
              </a:spcBef>
              <a:buNone/>
              <a:defRPr sz="2100" b="0" i="1">
                <a:solidFill>
                  <a:schemeClr val="bg1"/>
                </a:solidFill>
                <a:latin typeface="Bliss Pro Medium" panose="02010006030000020004" pitchFamily="2" charset="0"/>
                <a:ea typeface="+mj-ea"/>
                <a:cs typeface="Arial" panose="020B0604020202020204" pitchFamily="34" charset="0"/>
              </a:defRPr>
            </a:lvl1pPr>
          </a:lstStyle>
          <a:p>
            <a:r>
              <a:rPr lang="en-NZ" b="1" dirty="0">
                <a:effectLst/>
                <a:latin typeface="Bliss Pro Bold" panose="02010006030000020004" pitchFamily="2" charset="0"/>
                <a:ea typeface="Times New Roman" panose="02020603050405020304" pitchFamily="18" charset="0"/>
                <a:cs typeface="Times New Roman" panose="02020603050405020304" pitchFamily="18" charset="0"/>
              </a:rPr>
              <a:t>Who is Check &amp; Connect: Te Hononga for?</a:t>
            </a:r>
            <a:r>
              <a:rPr lang="en-NZ" b="1" dirty="0">
                <a:effectLst/>
                <a:latin typeface="Bliss Pro Bold" panose="02010006030000020004" pitchFamily="2" charset="0"/>
              </a:rPr>
              <a:t> </a:t>
            </a:r>
            <a:endParaRPr lang="en-NZ" b="1" dirty="0">
              <a:latin typeface="Bliss Pro Bold" panose="02010006030000020004" pitchFamily="2" charset="0"/>
            </a:endParaRPr>
          </a:p>
        </p:txBody>
      </p:sp>
      <p:sp>
        <p:nvSpPr>
          <p:cNvPr id="6" name="Slide Number Placeholder 5">
            <a:extLst>
              <a:ext uri="{FF2B5EF4-FFF2-40B4-BE49-F238E27FC236}">
                <a16:creationId xmlns:a16="http://schemas.microsoft.com/office/drawing/2014/main" id="{ED1CE55C-F7D9-114B-B0A6-C71215D9C802}"/>
              </a:ext>
            </a:extLst>
          </p:cNvPr>
          <p:cNvSpPr>
            <a:spLocks noGrp="1"/>
          </p:cNvSpPr>
          <p:nvPr>
            <p:ph type="sldNum" sz="quarter" idx="12"/>
          </p:nvPr>
        </p:nvSpPr>
        <p:spPr/>
        <p:txBody>
          <a:bodyPr/>
          <a:lstStyle/>
          <a:p>
            <a:fld id="{BFD14E40-3C96-7542-94D9-B9EA8019EF86}" type="slidenum">
              <a:rPr lang="en-NZ" smtClean="0"/>
              <a:pPr/>
              <a:t>3</a:t>
            </a:fld>
            <a:endParaRPr lang="en-NZ" dirty="0"/>
          </a:p>
        </p:txBody>
      </p:sp>
      <p:sp>
        <p:nvSpPr>
          <p:cNvPr id="5" name="Text Placeholder 3">
            <a:extLst>
              <a:ext uri="{FF2B5EF4-FFF2-40B4-BE49-F238E27FC236}">
                <a16:creationId xmlns:a16="http://schemas.microsoft.com/office/drawing/2014/main" id="{658D4207-26E3-5D17-9B9E-CDBECEF10097}"/>
              </a:ext>
            </a:extLst>
          </p:cNvPr>
          <p:cNvSpPr txBox="1">
            <a:spLocks/>
          </p:cNvSpPr>
          <p:nvPr/>
        </p:nvSpPr>
        <p:spPr>
          <a:xfrm>
            <a:off x="431800" y="1527175"/>
            <a:ext cx="3735466" cy="830997"/>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400"/>
              </a:spcAft>
              <a:buNone/>
            </a:pPr>
            <a:r>
              <a:rPr lang="en-NZ" sz="1800" i="1" dirty="0">
                <a:solidFill>
                  <a:srgbClr val="242279"/>
                </a:solidFill>
                <a:effectLst/>
                <a:latin typeface="BlissPro-Light" panose="02010006030000020004" pitchFamily="2" charset="0"/>
                <a:ea typeface="Calibri" panose="020F0502020204030204" pitchFamily="34" charset="0"/>
                <a:cs typeface="BlissPro-Light" panose="02010006030000020004" pitchFamily="2" charset="0"/>
              </a:rPr>
              <a:t>Students considered for Check &amp; Connect will be disengaging from learning and be at risk of dropping out.</a:t>
            </a:r>
            <a:r>
              <a:rPr lang="en-NZ" sz="1800" dirty="0">
                <a:solidFill>
                  <a:srgbClr val="242279"/>
                </a:solidFill>
                <a:effectLst/>
                <a:latin typeface="BlissPro-Light" panose="02010006030000020004" pitchFamily="2" charset="0"/>
                <a:ea typeface="Calibri" panose="020F0502020204030204" pitchFamily="34" charset="0"/>
                <a:cs typeface="BlissPro-Light" panose="02010006030000020004" pitchFamily="2" charset="0"/>
              </a:rPr>
              <a:t>  </a:t>
            </a:r>
            <a:endParaRPr lang="en-NZ" sz="1800" dirty="0">
              <a:solidFill>
                <a:srgbClr val="24227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Placeholder 3">
            <a:extLst>
              <a:ext uri="{FF2B5EF4-FFF2-40B4-BE49-F238E27FC236}">
                <a16:creationId xmlns:a16="http://schemas.microsoft.com/office/drawing/2014/main" id="{21B75211-5D5F-0727-755A-54B7CFFC6EE5}"/>
              </a:ext>
            </a:extLst>
          </p:cNvPr>
          <p:cNvSpPr txBox="1">
            <a:spLocks/>
          </p:cNvSpPr>
          <p:nvPr/>
        </p:nvSpPr>
        <p:spPr>
          <a:xfrm>
            <a:off x="431800" y="2662628"/>
            <a:ext cx="3735466" cy="215444"/>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Aft>
                <a:spcPts val="400"/>
              </a:spcAft>
              <a:buNone/>
            </a:pPr>
            <a:r>
              <a:rPr lang="en-NZ" sz="1400" dirty="0">
                <a:solidFill>
                  <a:srgbClr val="242279"/>
                </a:solidFill>
                <a:effectLst/>
                <a:ea typeface="Calibri" panose="020F0502020204030204" pitchFamily="34" charset="0"/>
                <a:cs typeface="BlissPro-Light" panose="02010006030000020004" pitchFamily="2" charset="0"/>
              </a:rPr>
              <a:t>(Check &amp; Connect: </a:t>
            </a:r>
            <a:r>
              <a:rPr lang="en-NZ" sz="1400" dirty="0" err="1">
                <a:solidFill>
                  <a:srgbClr val="242279"/>
                </a:solidFill>
                <a:effectLst/>
                <a:ea typeface="Calibri" panose="020F0502020204030204" pitchFamily="34" charset="0"/>
                <a:cs typeface="BlissPro-Light" panose="02010006030000020004" pitchFamily="2" charset="0"/>
              </a:rPr>
              <a:t>Te</a:t>
            </a:r>
            <a:r>
              <a:rPr lang="en-NZ" sz="1400" dirty="0">
                <a:solidFill>
                  <a:srgbClr val="242279"/>
                </a:solidFill>
                <a:effectLst/>
                <a:ea typeface="Calibri" panose="020F0502020204030204" pitchFamily="34" charset="0"/>
                <a:cs typeface="BlissPro-Light" panose="02010006030000020004" pitchFamily="2" charset="0"/>
              </a:rPr>
              <a:t> </a:t>
            </a:r>
            <a:r>
              <a:rPr lang="en-NZ" sz="1400" dirty="0" err="1">
                <a:solidFill>
                  <a:srgbClr val="242279"/>
                </a:solidFill>
                <a:effectLst/>
                <a:ea typeface="Calibri" panose="020F0502020204030204" pitchFamily="34" charset="0"/>
                <a:cs typeface="BlissPro-Light" panose="02010006030000020004" pitchFamily="2" charset="0"/>
              </a:rPr>
              <a:t>Hononga</a:t>
            </a:r>
            <a:r>
              <a:rPr lang="en-NZ" sz="1400" dirty="0">
                <a:solidFill>
                  <a:srgbClr val="242279"/>
                </a:solidFill>
                <a:effectLst/>
                <a:ea typeface="Calibri" panose="020F0502020204030204" pitchFamily="34" charset="0"/>
                <a:cs typeface="BlissPro-Light" panose="02010006030000020004" pitchFamily="2" charset="0"/>
              </a:rPr>
              <a:t> manual, p. 26)</a:t>
            </a:r>
            <a:endParaRPr lang="en-NZ" sz="1400" dirty="0">
              <a:solidFill>
                <a:srgbClr val="242279"/>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2947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FE9FD7-6B08-A146-9170-F8AC4556A638}"/>
              </a:ext>
            </a:extLst>
          </p:cNvPr>
          <p:cNvSpPr>
            <a:spLocks noGrp="1"/>
          </p:cNvSpPr>
          <p:nvPr>
            <p:ph type="sldNum" sz="quarter" idx="12"/>
          </p:nvPr>
        </p:nvSpPr>
        <p:spPr/>
        <p:txBody>
          <a:bodyPr/>
          <a:lstStyle/>
          <a:p>
            <a:fld id="{BFD14E40-3C96-7542-94D9-B9EA8019EF86}" type="slidenum">
              <a:rPr lang="en-NZ" smtClean="0"/>
              <a:pPr/>
              <a:t>4</a:t>
            </a:fld>
            <a:endParaRPr lang="en-NZ" dirty="0"/>
          </a:p>
        </p:txBody>
      </p:sp>
      <p:sp>
        <p:nvSpPr>
          <p:cNvPr id="5" name="Title 2">
            <a:extLst>
              <a:ext uri="{FF2B5EF4-FFF2-40B4-BE49-F238E27FC236}">
                <a16:creationId xmlns:a16="http://schemas.microsoft.com/office/drawing/2014/main" id="{38C887C8-7189-471A-B560-02D74DB3CFE2}"/>
              </a:ext>
            </a:extLst>
          </p:cNvPr>
          <p:cNvSpPr txBox="1">
            <a:spLocks/>
          </p:cNvSpPr>
          <p:nvPr/>
        </p:nvSpPr>
        <p:spPr>
          <a:xfrm>
            <a:off x="431800" y="228610"/>
            <a:ext cx="6868410" cy="290849"/>
          </a:xfrm>
          <a:prstGeom prst="rect">
            <a:avLst/>
          </a:prstGeom>
        </p:spPr>
        <p:txBody>
          <a:bodyPr wrap="square" lIns="0" tIns="0" rIns="0" bIns="0">
            <a:spAutoFit/>
          </a:bodyPr>
          <a:lstStyle>
            <a:defPPr>
              <a:defRPr lang="en-US"/>
            </a:defPPr>
            <a:lvl1pPr defTabSz="685783">
              <a:lnSpc>
                <a:spcPct val="90000"/>
              </a:lnSpc>
              <a:spcBef>
                <a:spcPct val="0"/>
              </a:spcBef>
              <a:buNone/>
              <a:defRPr sz="2100" b="0" i="1">
                <a:solidFill>
                  <a:schemeClr val="bg1"/>
                </a:solidFill>
                <a:latin typeface="Bliss Pro Medium" panose="02010006030000020004" pitchFamily="2" charset="0"/>
                <a:ea typeface="+mj-ea"/>
                <a:cs typeface="Arial" panose="020B0604020202020204" pitchFamily="34" charset="0"/>
              </a:defRPr>
            </a:lvl1pPr>
          </a:lstStyle>
          <a:p>
            <a:r>
              <a:rPr lang="en-NZ" b="1" dirty="0">
                <a:effectLst/>
                <a:latin typeface="Bliss Pro Bold" panose="02010006030000020004" pitchFamily="2" charset="0"/>
                <a:ea typeface="Times New Roman" panose="02020603050405020304" pitchFamily="18" charset="0"/>
                <a:cs typeface="Times New Roman" panose="02020603050405020304" pitchFamily="18" charset="0"/>
              </a:rPr>
              <a:t>Why have we chosen to adopt Check &amp; Connect: Te Hononga? </a:t>
            </a:r>
            <a:endParaRPr lang="en-NZ" b="1" dirty="0">
              <a:latin typeface="Bliss Pro Bold" panose="02010006030000020004" pitchFamily="2" charset="0"/>
            </a:endParaRPr>
          </a:p>
        </p:txBody>
      </p:sp>
      <p:sp>
        <p:nvSpPr>
          <p:cNvPr id="7" name="Text Placeholder 3">
            <a:extLst>
              <a:ext uri="{FF2B5EF4-FFF2-40B4-BE49-F238E27FC236}">
                <a16:creationId xmlns:a16="http://schemas.microsoft.com/office/drawing/2014/main" id="{A2E006D4-049D-F38E-AB04-EED0C12CDDDC}"/>
              </a:ext>
            </a:extLst>
          </p:cNvPr>
          <p:cNvSpPr txBox="1">
            <a:spLocks/>
          </p:cNvSpPr>
          <p:nvPr/>
        </p:nvSpPr>
        <p:spPr>
          <a:xfrm>
            <a:off x="431800" y="1860181"/>
            <a:ext cx="7707859" cy="1107996"/>
          </a:xfrm>
          <a:prstGeom prst="rect">
            <a:avLst/>
          </a:prstGeom>
        </p:spPr>
        <p:txBody>
          <a:bodyPr vert="horz" wrap="square" lIns="0" tIns="0" rIns="0" bIns="0" rtlCol="0">
            <a:spAutoFit/>
          </a:bodyPr>
          <a:lstStyle>
            <a:defPPr>
              <a:defRPr lang="en-US"/>
            </a:defPPr>
            <a:lvl1pPr indent="0" defTabSz="914400">
              <a:lnSpc>
                <a:spcPct val="100000"/>
              </a:lnSpc>
              <a:spcBef>
                <a:spcPts val="1000"/>
              </a:spcBef>
              <a:spcAft>
                <a:spcPts val="400"/>
              </a:spcAft>
              <a:buFont typeface="Arial" panose="020B0604020202020204" pitchFamily="34" charset="0"/>
              <a:buNone/>
              <a:defRPr i="1">
                <a:solidFill>
                  <a:srgbClr val="242279"/>
                </a:solidFill>
                <a:effectLst/>
                <a:latin typeface="BlissPro-Light" panose="02010006030000020004" pitchFamily="2" charset="0"/>
                <a:ea typeface="Calibri" panose="020F0502020204030204" pitchFamily="34" charset="0"/>
                <a:cs typeface="BlissPro-Light" panose="02010006030000020004" pitchFamily="2"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NZ" dirty="0">
                <a:latin typeface="+mn-lt"/>
              </a:rPr>
              <a:t>There is improvement in students’ belief in the importance of school learning for their future, in taking school seriously, caring that they do their best work, liking to do their homework properly, ability to concentrate on what they do in class, and enjoyment of learning.</a:t>
            </a:r>
          </a:p>
        </p:txBody>
      </p:sp>
      <p:sp>
        <p:nvSpPr>
          <p:cNvPr id="8" name="Text Placeholder 3">
            <a:extLst>
              <a:ext uri="{FF2B5EF4-FFF2-40B4-BE49-F238E27FC236}">
                <a16:creationId xmlns:a16="http://schemas.microsoft.com/office/drawing/2014/main" id="{04278A1A-4622-EC3E-593F-1E3928A19BB0}"/>
              </a:ext>
            </a:extLst>
          </p:cNvPr>
          <p:cNvSpPr txBox="1">
            <a:spLocks/>
          </p:cNvSpPr>
          <p:nvPr/>
        </p:nvSpPr>
        <p:spPr>
          <a:xfrm>
            <a:off x="4976734" y="4308899"/>
            <a:ext cx="3735466" cy="215444"/>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Aft>
                <a:spcPts val="400"/>
              </a:spcAft>
              <a:buNone/>
            </a:pPr>
            <a:r>
              <a:rPr lang="en-NZ" sz="1400" dirty="0">
                <a:solidFill>
                  <a:srgbClr val="242279"/>
                </a:solidFill>
                <a:effectLst/>
                <a:ea typeface="Calibri" panose="020F0502020204030204" pitchFamily="34" charset="0"/>
                <a:cs typeface="BlissPro-Light" panose="02010006030000020004" pitchFamily="2" charset="0"/>
              </a:rPr>
              <a:t>(NZCER 2016 evaluation, p. 21)</a:t>
            </a:r>
            <a:endParaRPr lang="en-NZ" sz="1400" dirty="0">
              <a:solidFill>
                <a:srgbClr val="242279"/>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282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FE9FD7-6B08-A146-9170-F8AC4556A638}"/>
              </a:ext>
            </a:extLst>
          </p:cNvPr>
          <p:cNvSpPr>
            <a:spLocks noGrp="1"/>
          </p:cNvSpPr>
          <p:nvPr>
            <p:ph type="sldNum" sz="quarter" idx="12"/>
          </p:nvPr>
        </p:nvSpPr>
        <p:spPr/>
        <p:txBody>
          <a:bodyPr/>
          <a:lstStyle/>
          <a:p>
            <a:fld id="{BFD14E40-3C96-7542-94D9-B9EA8019EF86}" type="slidenum">
              <a:rPr lang="en-NZ" smtClean="0"/>
              <a:pPr/>
              <a:t>5</a:t>
            </a:fld>
            <a:endParaRPr lang="en-NZ" dirty="0"/>
          </a:p>
        </p:txBody>
      </p:sp>
      <p:sp>
        <p:nvSpPr>
          <p:cNvPr id="5" name="Title 2">
            <a:extLst>
              <a:ext uri="{FF2B5EF4-FFF2-40B4-BE49-F238E27FC236}">
                <a16:creationId xmlns:a16="http://schemas.microsoft.com/office/drawing/2014/main" id="{38C887C8-7189-471A-B560-02D74DB3CFE2}"/>
              </a:ext>
            </a:extLst>
          </p:cNvPr>
          <p:cNvSpPr txBox="1">
            <a:spLocks/>
          </p:cNvSpPr>
          <p:nvPr/>
        </p:nvSpPr>
        <p:spPr>
          <a:xfrm>
            <a:off x="431800" y="228610"/>
            <a:ext cx="6868410" cy="290849"/>
          </a:xfrm>
          <a:prstGeom prst="rect">
            <a:avLst/>
          </a:prstGeom>
        </p:spPr>
        <p:txBody>
          <a:bodyPr wrap="square" lIns="0" tIns="0" rIns="0" bIns="0">
            <a:spAutoFit/>
          </a:bodyPr>
          <a:lstStyle>
            <a:defPPr>
              <a:defRPr lang="en-US"/>
            </a:defPPr>
            <a:lvl1pPr defTabSz="685783">
              <a:lnSpc>
                <a:spcPct val="90000"/>
              </a:lnSpc>
              <a:spcBef>
                <a:spcPct val="0"/>
              </a:spcBef>
              <a:buNone/>
              <a:defRPr sz="2100" b="0" i="1">
                <a:solidFill>
                  <a:schemeClr val="bg1"/>
                </a:solidFill>
                <a:latin typeface="Bliss Pro Medium" panose="02010006030000020004" pitchFamily="2" charset="0"/>
                <a:ea typeface="+mj-ea"/>
                <a:cs typeface="Arial" panose="020B0604020202020204" pitchFamily="34" charset="0"/>
              </a:defRPr>
            </a:lvl1pPr>
          </a:lstStyle>
          <a:p>
            <a:r>
              <a:rPr lang="en-NZ" b="1" dirty="0">
                <a:effectLst/>
                <a:latin typeface="Bliss Pro Bold" panose="02010006030000020004" pitchFamily="2" charset="0"/>
                <a:ea typeface="Times New Roman" panose="02020603050405020304" pitchFamily="18" charset="0"/>
                <a:cs typeface="Times New Roman" panose="02020603050405020304" pitchFamily="18" charset="0"/>
              </a:rPr>
              <a:t>Why have we chosen to adopt Check &amp; Connect: Te Hononga? </a:t>
            </a:r>
            <a:endParaRPr lang="en-NZ" b="1" dirty="0">
              <a:latin typeface="Bliss Pro Bold" panose="02010006030000020004" pitchFamily="2" charset="0"/>
            </a:endParaRPr>
          </a:p>
        </p:txBody>
      </p:sp>
      <p:sp>
        <p:nvSpPr>
          <p:cNvPr id="8" name="Text Placeholder 3">
            <a:extLst>
              <a:ext uri="{FF2B5EF4-FFF2-40B4-BE49-F238E27FC236}">
                <a16:creationId xmlns:a16="http://schemas.microsoft.com/office/drawing/2014/main" id="{04278A1A-4622-EC3E-593F-1E3928A19BB0}"/>
              </a:ext>
            </a:extLst>
          </p:cNvPr>
          <p:cNvSpPr txBox="1">
            <a:spLocks/>
          </p:cNvSpPr>
          <p:nvPr/>
        </p:nvSpPr>
        <p:spPr>
          <a:xfrm>
            <a:off x="4976734" y="4308899"/>
            <a:ext cx="3735466" cy="215444"/>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Aft>
                <a:spcPts val="400"/>
              </a:spcAft>
              <a:buNone/>
            </a:pPr>
            <a:r>
              <a:rPr lang="en-NZ" sz="1400" dirty="0">
                <a:solidFill>
                  <a:srgbClr val="242279"/>
                </a:solidFill>
                <a:effectLst/>
                <a:ea typeface="Calibri" panose="020F0502020204030204" pitchFamily="34" charset="0"/>
                <a:cs typeface="BlissPro-Light" panose="02010006030000020004" pitchFamily="2" charset="0"/>
              </a:rPr>
              <a:t>(NZCER 2016 evaluation, p. 41)</a:t>
            </a:r>
            <a:endParaRPr lang="en-NZ" sz="1400" dirty="0">
              <a:solidFill>
                <a:srgbClr val="242279"/>
              </a:solidFill>
              <a:effectLst/>
              <a:ea typeface="Calibri" panose="020F0502020204030204" pitchFamily="34" charset="0"/>
              <a:cs typeface="Times New Roman" panose="02020603050405020304" pitchFamily="18" charset="0"/>
            </a:endParaRPr>
          </a:p>
        </p:txBody>
      </p:sp>
      <p:sp>
        <p:nvSpPr>
          <p:cNvPr id="9" name="Text Placeholder 3">
            <a:extLst>
              <a:ext uri="{FF2B5EF4-FFF2-40B4-BE49-F238E27FC236}">
                <a16:creationId xmlns:a16="http://schemas.microsoft.com/office/drawing/2014/main" id="{8D546E34-F1B4-2FEB-8999-A13E6AFF5DFB}"/>
              </a:ext>
            </a:extLst>
          </p:cNvPr>
          <p:cNvSpPr txBox="1">
            <a:spLocks/>
          </p:cNvSpPr>
          <p:nvPr/>
        </p:nvSpPr>
        <p:spPr>
          <a:xfrm>
            <a:off x="431800" y="1789081"/>
            <a:ext cx="7707859" cy="1564531"/>
          </a:xfrm>
          <a:prstGeom prst="rect">
            <a:avLst/>
          </a:prstGeom>
        </p:spPr>
        <p:txBody>
          <a:bodyPr vert="horz" wrap="square" lIns="0" tIns="0" rIns="0" bIns="0" rtlCol="0">
            <a:spAutoFit/>
          </a:bodyPr>
          <a:lstStyle>
            <a:defPPr>
              <a:defRPr lang="en-US"/>
            </a:defPPr>
            <a:lvl1pPr indent="0" defTabSz="914400">
              <a:lnSpc>
                <a:spcPct val="100000"/>
              </a:lnSpc>
              <a:spcBef>
                <a:spcPts val="1000"/>
              </a:spcBef>
              <a:spcAft>
                <a:spcPts val="400"/>
              </a:spcAft>
              <a:buFont typeface="Arial" panose="020B0604020202020204" pitchFamily="34" charset="0"/>
              <a:buNone/>
              <a:defRPr i="1">
                <a:solidFill>
                  <a:srgbClr val="242279"/>
                </a:solidFill>
                <a:effectLst/>
                <a:latin typeface="BlissPro-Light" panose="02010006030000020004" pitchFamily="2" charset="0"/>
                <a:ea typeface="Calibri" panose="020F0502020204030204" pitchFamily="34" charset="0"/>
                <a:cs typeface="BlissPro-Light" panose="02010006030000020004" pitchFamily="2"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NZ" dirty="0"/>
              <a:t>[I liked] being able to open up to someone who I trust. Being able to have someone understand what I go through with teachers. …</a:t>
            </a:r>
          </a:p>
          <a:p>
            <a:r>
              <a:rPr lang="en-NZ" dirty="0"/>
              <a:t>I think the things that worked best for me were seeing someone that I could talk to every week and her checking on my progress and helping me through things I found hard. And she motivated me all the time.</a:t>
            </a:r>
          </a:p>
        </p:txBody>
      </p:sp>
    </p:spTree>
    <p:extLst>
      <p:ext uri="{BB962C8B-B14F-4D97-AF65-F5344CB8AC3E}">
        <p14:creationId xmlns:p14="http://schemas.microsoft.com/office/powerpoint/2010/main" val="1412040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D1CE55C-F7D9-114B-B0A6-C71215D9C802}"/>
              </a:ext>
            </a:extLst>
          </p:cNvPr>
          <p:cNvSpPr>
            <a:spLocks noGrp="1"/>
          </p:cNvSpPr>
          <p:nvPr>
            <p:ph type="sldNum" sz="quarter" idx="12"/>
          </p:nvPr>
        </p:nvSpPr>
        <p:spPr/>
        <p:txBody>
          <a:bodyPr/>
          <a:lstStyle/>
          <a:p>
            <a:fld id="{BFD14E40-3C96-7542-94D9-B9EA8019EF86}" type="slidenum">
              <a:rPr lang="en-NZ" smtClean="0"/>
              <a:pPr/>
              <a:t>6</a:t>
            </a:fld>
            <a:endParaRPr lang="en-NZ" dirty="0"/>
          </a:p>
        </p:txBody>
      </p:sp>
      <p:sp>
        <p:nvSpPr>
          <p:cNvPr id="3" name="Text Placeholder 3">
            <a:extLst>
              <a:ext uri="{FF2B5EF4-FFF2-40B4-BE49-F238E27FC236}">
                <a16:creationId xmlns:a16="http://schemas.microsoft.com/office/drawing/2014/main" id="{3C43191B-3E42-F176-B017-2603F288B3DF}"/>
              </a:ext>
            </a:extLst>
          </p:cNvPr>
          <p:cNvSpPr txBox="1">
            <a:spLocks/>
          </p:cNvSpPr>
          <p:nvPr/>
        </p:nvSpPr>
        <p:spPr>
          <a:xfrm>
            <a:off x="4969934" y="1452668"/>
            <a:ext cx="3578013" cy="2641749"/>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700"/>
              </a:lnSpc>
              <a:spcBef>
                <a:spcPts val="0"/>
              </a:spcBef>
              <a:spcAft>
                <a:spcPts val="1200"/>
              </a:spcAft>
            </a:pPr>
            <a:r>
              <a:rPr lang="en-NZ" sz="1600" dirty="0">
                <a:ea typeface="Calibri" panose="020F0502020204030204" pitchFamily="34" charset="0"/>
                <a:cs typeface="Times New Roman" panose="02020603050405020304" pitchFamily="18" charset="0"/>
              </a:rPr>
              <a:t>A</a:t>
            </a:r>
            <a:r>
              <a:rPr lang="en-NZ" sz="1600" b="1" dirty="0">
                <a:ea typeface="Calibri" panose="020F0502020204030204" pitchFamily="34" charset="0"/>
                <a:cs typeface="Times New Roman" panose="02020603050405020304" pitchFamily="18" charset="0"/>
              </a:rPr>
              <a:t> two-year, contextualised </a:t>
            </a:r>
            <a:r>
              <a:rPr lang="en-NZ" sz="1600" dirty="0">
                <a:ea typeface="Calibri" panose="020F0502020204030204" pitchFamily="34" charset="0"/>
                <a:cs typeface="Times New Roman" panose="02020603050405020304" pitchFamily="18" charset="0"/>
              </a:rPr>
              <a:t>initiative</a:t>
            </a:r>
            <a:endParaRPr lang="en-NZ" sz="1600" dirty="0">
              <a:cs typeface="Calibri" panose="020F0502020204030204" pitchFamily="34" charset="0"/>
            </a:endParaRPr>
          </a:p>
          <a:p>
            <a:pPr>
              <a:lnSpc>
                <a:spcPts val="1700"/>
              </a:lnSpc>
              <a:spcBef>
                <a:spcPts val="0"/>
              </a:spcBef>
              <a:spcAft>
                <a:spcPts val="1200"/>
              </a:spcAft>
            </a:pPr>
            <a:r>
              <a:rPr lang="en-NZ" sz="1600" b="1" dirty="0">
                <a:effectLst/>
                <a:ea typeface="Calibri" panose="020F0502020204030204" pitchFamily="34" charset="0"/>
                <a:cs typeface="Times New Roman" panose="02020603050405020304" pitchFamily="18" charset="0"/>
              </a:rPr>
              <a:t>Check</a:t>
            </a:r>
            <a:r>
              <a:rPr lang="en-NZ" sz="1600" dirty="0">
                <a:effectLst/>
                <a:ea typeface="Calibri" panose="020F0502020204030204" pitchFamily="34" charset="0"/>
                <a:cs typeface="Times New Roman" panose="02020603050405020304" pitchFamily="18" charset="0"/>
              </a:rPr>
              <a:t>: </a:t>
            </a:r>
            <a:r>
              <a:rPr lang="en-NZ" sz="1600" dirty="0" err="1">
                <a:effectLst/>
                <a:ea typeface="Calibri" panose="020F0502020204030204" pitchFamily="34" charset="0"/>
                <a:cs typeface="Times New Roman" panose="02020603050405020304" pitchFamily="18" charset="0"/>
              </a:rPr>
              <a:t>Kaihoe</a:t>
            </a:r>
            <a:r>
              <a:rPr lang="en-NZ" sz="1600" dirty="0">
                <a:effectLst/>
                <a:ea typeface="Calibri" panose="020F0502020204030204" pitchFamily="34" charset="0"/>
                <a:cs typeface="Times New Roman" panose="02020603050405020304" pitchFamily="18" charset="0"/>
              </a:rPr>
              <a:t> (</a:t>
            </a:r>
            <a:r>
              <a:rPr lang="en-NZ" sz="1600" dirty="0">
                <a:effectLst/>
                <a:ea typeface="Calibri" panose="020F0502020204030204" pitchFamily="34" charset="0"/>
                <a:cs typeface="BlissPro-Light" panose="02010006030000020004" pitchFamily="2" charset="0"/>
              </a:rPr>
              <a:t>mentors) systematically check on attendance, achievement, and pastoral data to support problem solving.</a:t>
            </a:r>
            <a:endParaRPr lang="en-NZ" sz="1600" dirty="0">
              <a:effectLst/>
              <a:ea typeface="Calibri" panose="020F0502020204030204" pitchFamily="34" charset="0"/>
              <a:cs typeface="Times New Roman" panose="02020603050405020304" pitchFamily="18" charset="0"/>
            </a:endParaRPr>
          </a:p>
          <a:p>
            <a:pPr>
              <a:lnSpc>
                <a:spcPts val="1700"/>
              </a:lnSpc>
              <a:spcBef>
                <a:spcPts val="0"/>
              </a:spcBef>
              <a:spcAft>
                <a:spcPts val="1200"/>
              </a:spcAft>
            </a:pPr>
            <a:r>
              <a:rPr lang="en-NZ" sz="1600" b="1" dirty="0">
                <a:effectLst/>
                <a:ea typeface="Calibri" panose="020F0502020204030204" pitchFamily="34" charset="0"/>
                <a:cs typeface="BlissPro-Light" panose="02010006030000020004" pitchFamily="2" charset="0"/>
              </a:rPr>
              <a:t>Connect</a:t>
            </a:r>
            <a:r>
              <a:rPr lang="en-NZ" sz="1600" dirty="0">
                <a:effectLst/>
                <a:ea typeface="Calibri" panose="020F0502020204030204" pitchFamily="34" charset="0"/>
                <a:cs typeface="BlissPro-Light" panose="02010006030000020004" pitchFamily="2" charset="0"/>
              </a:rPr>
              <a:t>: </a:t>
            </a:r>
            <a:r>
              <a:rPr lang="en-NZ" sz="1600" dirty="0" err="1">
                <a:effectLst/>
                <a:ea typeface="Calibri" panose="020F0502020204030204" pitchFamily="34" charset="0"/>
                <a:cs typeface="BlissPro-Light" panose="02010006030000020004" pitchFamily="2" charset="0"/>
              </a:rPr>
              <a:t>Kaihoe</a:t>
            </a:r>
            <a:r>
              <a:rPr lang="en-NZ" sz="1600" dirty="0">
                <a:effectLst/>
                <a:ea typeface="Calibri" panose="020F0502020204030204" pitchFamily="34" charset="0"/>
                <a:cs typeface="BlissPro-Light" panose="02010006030000020004" pitchFamily="2" charset="0"/>
              </a:rPr>
              <a:t> connect with ākonga, providing personalised, timely responses to help solve problems, build skills, and enhance their competence.</a:t>
            </a:r>
            <a:endParaRPr lang="en-NZ" sz="1600" dirty="0">
              <a:effectLst/>
              <a:ea typeface="Calibri" panose="020F0502020204030204" pitchFamily="34" charset="0"/>
              <a:cs typeface="Times New Roman" panose="02020603050405020304" pitchFamily="18" charset="0"/>
            </a:endParaRPr>
          </a:p>
          <a:p>
            <a:pPr>
              <a:lnSpc>
                <a:spcPts val="1700"/>
              </a:lnSpc>
              <a:spcBef>
                <a:spcPts val="0"/>
              </a:spcBef>
              <a:spcAft>
                <a:spcPts val="1200"/>
              </a:spcAft>
            </a:pPr>
            <a:r>
              <a:rPr lang="en-NZ" sz="1600" b="1" dirty="0">
                <a:effectLst/>
                <a:ea typeface="Calibri" panose="020F0502020204030204" pitchFamily="34" charset="0"/>
                <a:cs typeface="Times New Roman" panose="02020603050405020304" pitchFamily="18" charset="0"/>
              </a:rPr>
              <a:t>Hononga</a:t>
            </a:r>
            <a:r>
              <a:rPr lang="en-NZ" sz="1600" dirty="0">
                <a:effectLst/>
                <a:ea typeface="Calibri" panose="020F0502020204030204" pitchFamily="34" charset="0"/>
                <a:cs typeface="Times New Roman" panose="02020603050405020304" pitchFamily="18" charset="0"/>
              </a:rPr>
              <a:t>: union, connection, relationship, or bond.</a:t>
            </a:r>
          </a:p>
        </p:txBody>
      </p:sp>
      <p:sp>
        <p:nvSpPr>
          <p:cNvPr id="4" name="Title 2">
            <a:extLst>
              <a:ext uri="{FF2B5EF4-FFF2-40B4-BE49-F238E27FC236}">
                <a16:creationId xmlns:a16="http://schemas.microsoft.com/office/drawing/2014/main" id="{952F5054-4E83-BDD6-F759-4CDA282E2477}"/>
              </a:ext>
            </a:extLst>
          </p:cNvPr>
          <p:cNvSpPr txBox="1">
            <a:spLocks/>
          </p:cNvSpPr>
          <p:nvPr/>
        </p:nvSpPr>
        <p:spPr>
          <a:xfrm>
            <a:off x="431800" y="228610"/>
            <a:ext cx="6868410" cy="290849"/>
          </a:xfrm>
          <a:prstGeom prst="rect">
            <a:avLst/>
          </a:prstGeom>
        </p:spPr>
        <p:txBody>
          <a:bodyPr wrap="square" lIns="0" tIns="0" rIns="0" bIns="0">
            <a:spAutoFit/>
          </a:bodyPr>
          <a:lstStyle>
            <a:defPPr>
              <a:defRPr lang="en-US"/>
            </a:defPPr>
            <a:lvl1pPr defTabSz="685783">
              <a:lnSpc>
                <a:spcPct val="90000"/>
              </a:lnSpc>
              <a:spcBef>
                <a:spcPct val="0"/>
              </a:spcBef>
              <a:buNone/>
              <a:defRPr sz="2100" b="1" i="1">
                <a:solidFill>
                  <a:schemeClr val="bg1"/>
                </a:solidFill>
                <a:effectLst/>
                <a:latin typeface="Bliss Pro Bold" panose="02010006030000020004" pitchFamily="2" charset="0"/>
                <a:ea typeface="Times New Roman" panose="02020603050405020304" pitchFamily="18" charset="0"/>
                <a:cs typeface="Times New Roman" panose="02020603050405020304" pitchFamily="18" charset="0"/>
              </a:defRPr>
            </a:lvl1pPr>
          </a:lstStyle>
          <a:p>
            <a:r>
              <a:rPr lang="en-NZ" dirty="0"/>
              <a:t>How does Check &amp; Connect: Te Hononga work? </a:t>
            </a:r>
          </a:p>
        </p:txBody>
      </p:sp>
    </p:spTree>
    <p:extLst>
      <p:ext uri="{BB962C8B-B14F-4D97-AF65-F5344CB8AC3E}">
        <p14:creationId xmlns:p14="http://schemas.microsoft.com/office/powerpoint/2010/main" val="192379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FE9FD7-6B08-A146-9170-F8AC4556A638}"/>
              </a:ext>
            </a:extLst>
          </p:cNvPr>
          <p:cNvSpPr>
            <a:spLocks noGrp="1"/>
          </p:cNvSpPr>
          <p:nvPr>
            <p:ph type="sldNum" sz="quarter" idx="12"/>
          </p:nvPr>
        </p:nvSpPr>
        <p:spPr/>
        <p:txBody>
          <a:bodyPr/>
          <a:lstStyle/>
          <a:p>
            <a:fld id="{BFD14E40-3C96-7542-94D9-B9EA8019EF86}" type="slidenum">
              <a:rPr lang="en-NZ" smtClean="0"/>
              <a:pPr/>
              <a:t>7</a:t>
            </a:fld>
            <a:endParaRPr lang="en-NZ" dirty="0"/>
          </a:p>
        </p:txBody>
      </p:sp>
      <p:sp>
        <p:nvSpPr>
          <p:cNvPr id="5" name="Title 2">
            <a:extLst>
              <a:ext uri="{FF2B5EF4-FFF2-40B4-BE49-F238E27FC236}">
                <a16:creationId xmlns:a16="http://schemas.microsoft.com/office/drawing/2014/main" id="{38C887C8-7189-471A-B560-02D74DB3CFE2}"/>
              </a:ext>
            </a:extLst>
          </p:cNvPr>
          <p:cNvSpPr txBox="1">
            <a:spLocks/>
          </p:cNvSpPr>
          <p:nvPr/>
        </p:nvSpPr>
        <p:spPr>
          <a:xfrm>
            <a:off x="431800" y="228610"/>
            <a:ext cx="6868410" cy="290849"/>
          </a:xfrm>
          <a:prstGeom prst="rect">
            <a:avLst/>
          </a:prstGeom>
        </p:spPr>
        <p:txBody>
          <a:bodyPr wrap="square" lIns="0" tIns="0" rIns="0" bIns="0">
            <a:spAutoFit/>
          </a:bodyPr>
          <a:lstStyle>
            <a:defPPr>
              <a:defRPr lang="en-US"/>
            </a:defPPr>
            <a:lvl1pPr defTabSz="685783">
              <a:lnSpc>
                <a:spcPct val="90000"/>
              </a:lnSpc>
              <a:spcBef>
                <a:spcPct val="0"/>
              </a:spcBef>
              <a:buNone/>
              <a:defRPr sz="2100" b="0" i="1">
                <a:solidFill>
                  <a:schemeClr val="bg1"/>
                </a:solidFill>
                <a:latin typeface="Bliss Pro Medium" panose="02010006030000020004" pitchFamily="2" charset="0"/>
                <a:ea typeface="+mj-ea"/>
                <a:cs typeface="Arial" panose="020B0604020202020204" pitchFamily="34" charset="0"/>
              </a:defRPr>
            </a:lvl1pPr>
          </a:lstStyle>
          <a:p>
            <a:r>
              <a:rPr lang="en-NZ" b="1" dirty="0" err="1">
                <a:latin typeface="Bliss Pro Bold" panose="02010006030000020004" pitchFamily="2" charset="0"/>
              </a:rPr>
              <a:t>Ngā</a:t>
            </a:r>
            <a:r>
              <a:rPr lang="en-NZ" b="1" dirty="0">
                <a:latin typeface="Bliss Pro Bold" panose="02010006030000020004" pitchFamily="2" charset="0"/>
              </a:rPr>
              <a:t> </a:t>
            </a:r>
            <a:r>
              <a:rPr lang="en-NZ" b="1" dirty="0" err="1">
                <a:latin typeface="Bliss Pro Bold" panose="02010006030000020004" pitchFamily="2" charset="0"/>
              </a:rPr>
              <a:t>tūranga</a:t>
            </a:r>
            <a:r>
              <a:rPr lang="en-NZ" b="1" dirty="0">
                <a:latin typeface="Bliss Pro Bold" panose="02010006030000020004" pitchFamily="2" charset="0"/>
              </a:rPr>
              <a:t> o Te Hononga </a:t>
            </a:r>
            <a:r>
              <a:rPr lang="en-NZ" b="1" dirty="0">
                <a:effectLst/>
                <a:latin typeface="Bliss Pro Bold" panose="02010006030000020004" pitchFamily="2" charset="0"/>
                <a:ea typeface="Times New Roman" panose="02020603050405020304" pitchFamily="18" charset="0"/>
                <a:cs typeface="Times New Roman" panose="02020603050405020304" pitchFamily="18" charset="0"/>
              </a:rPr>
              <a:t>| </a:t>
            </a:r>
            <a:r>
              <a:rPr lang="en-NZ" b="1" dirty="0">
                <a:latin typeface="Bliss Pro Bold" panose="02010006030000020004" pitchFamily="2" charset="0"/>
              </a:rPr>
              <a:t>Check &amp; Connect roles </a:t>
            </a:r>
          </a:p>
        </p:txBody>
      </p:sp>
      <p:sp>
        <p:nvSpPr>
          <p:cNvPr id="7" name="Text Placeholder 3">
            <a:extLst>
              <a:ext uri="{FF2B5EF4-FFF2-40B4-BE49-F238E27FC236}">
                <a16:creationId xmlns:a16="http://schemas.microsoft.com/office/drawing/2014/main" id="{A2E006D4-049D-F38E-AB04-EED0C12CDDDC}"/>
              </a:ext>
            </a:extLst>
          </p:cNvPr>
          <p:cNvSpPr txBox="1">
            <a:spLocks/>
          </p:cNvSpPr>
          <p:nvPr/>
        </p:nvSpPr>
        <p:spPr>
          <a:xfrm>
            <a:off x="431800" y="1225272"/>
            <a:ext cx="7707859" cy="830997"/>
          </a:xfrm>
          <a:prstGeom prst="rect">
            <a:avLst/>
          </a:prstGeom>
        </p:spPr>
        <p:txBody>
          <a:bodyPr vert="horz" wrap="square" lIns="0" tIns="0" rIns="0" bIns="0" rtlCol="0">
            <a:spAutoFit/>
          </a:bodyPr>
          <a:lstStyle>
            <a:defPPr>
              <a:defRPr lang="en-US"/>
            </a:defPPr>
            <a:lvl1pPr indent="0" defTabSz="914400">
              <a:lnSpc>
                <a:spcPct val="100000"/>
              </a:lnSpc>
              <a:spcBef>
                <a:spcPts val="1000"/>
              </a:spcBef>
              <a:spcAft>
                <a:spcPts val="400"/>
              </a:spcAft>
              <a:buFont typeface="Arial" panose="020B0604020202020204" pitchFamily="34" charset="0"/>
              <a:buNone/>
              <a:defRPr i="1">
                <a:solidFill>
                  <a:srgbClr val="242279"/>
                </a:solidFill>
                <a:effectLst/>
                <a:latin typeface="BlissPro-Light" panose="02010006030000020004" pitchFamily="2" charset="0"/>
                <a:ea typeface="Calibri" panose="020F0502020204030204" pitchFamily="34" charset="0"/>
                <a:cs typeface="BlissPro-Light" panose="02010006030000020004" pitchFamily="2"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NZ" dirty="0"/>
              <a:t>Everyone involved in the initiative will work towards the same goal of engagement and success for the student. Everyone needs to understand that this partnership is resolutely learning focused.</a:t>
            </a:r>
          </a:p>
        </p:txBody>
      </p:sp>
      <p:sp>
        <p:nvSpPr>
          <p:cNvPr id="8" name="Text Placeholder 3">
            <a:extLst>
              <a:ext uri="{FF2B5EF4-FFF2-40B4-BE49-F238E27FC236}">
                <a16:creationId xmlns:a16="http://schemas.microsoft.com/office/drawing/2014/main" id="{04278A1A-4622-EC3E-593F-1E3928A19BB0}"/>
              </a:ext>
            </a:extLst>
          </p:cNvPr>
          <p:cNvSpPr txBox="1">
            <a:spLocks/>
          </p:cNvSpPr>
          <p:nvPr/>
        </p:nvSpPr>
        <p:spPr>
          <a:xfrm>
            <a:off x="4976734" y="2056269"/>
            <a:ext cx="3735466" cy="215444"/>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Aft>
                <a:spcPts val="400"/>
              </a:spcAft>
              <a:buNone/>
            </a:pPr>
            <a:r>
              <a:rPr lang="en-NZ" sz="1400" dirty="0">
                <a:solidFill>
                  <a:srgbClr val="242279"/>
                </a:solidFill>
                <a:effectLst/>
                <a:ea typeface="Calibri" panose="020F0502020204030204" pitchFamily="34" charset="0"/>
                <a:cs typeface="BlissPro-Light" panose="02010006030000020004" pitchFamily="2" charset="0"/>
              </a:rPr>
              <a:t>(Check &amp; Connect manual, p. 23)</a:t>
            </a:r>
            <a:endParaRPr lang="en-NZ" sz="1400" dirty="0">
              <a:solidFill>
                <a:srgbClr val="242279"/>
              </a:solidFill>
              <a:effectLst/>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A80DF1BF-4200-7BF5-45E5-AA3DFB234131}"/>
              </a:ext>
            </a:extLst>
          </p:cNvPr>
          <p:cNvGrpSpPr/>
          <p:nvPr/>
        </p:nvGrpSpPr>
        <p:grpSpPr>
          <a:xfrm>
            <a:off x="1307378" y="3240000"/>
            <a:ext cx="2871006" cy="520700"/>
            <a:chOff x="1307378" y="2872875"/>
            <a:chExt cx="2871006" cy="520700"/>
          </a:xfrm>
        </p:grpSpPr>
        <p:pic>
          <p:nvPicPr>
            <p:cNvPr id="6" name="Picture 5" descr="A blue and white background&#10;&#10;Description automatically generated">
              <a:extLst>
                <a:ext uri="{FF2B5EF4-FFF2-40B4-BE49-F238E27FC236}">
                  <a16:creationId xmlns:a16="http://schemas.microsoft.com/office/drawing/2014/main" id="{D95A467F-0E72-6A2C-A8F3-4D3D076A3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7378" y="2872875"/>
              <a:ext cx="2870200" cy="520700"/>
            </a:xfrm>
            <a:prstGeom prst="rect">
              <a:avLst/>
            </a:prstGeom>
          </p:spPr>
        </p:pic>
        <p:sp>
          <p:nvSpPr>
            <p:cNvPr id="9" name="Title 2">
              <a:extLst>
                <a:ext uri="{FF2B5EF4-FFF2-40B4-BE49-F238E27FC236}">
                  <a16:creationId xmlns:a16="http://schemas.microsoft.com/office/drawing/2014/main" id="{DE2CEB4A-AC02-C12E-8D2D-5A99F312A6F9}"/>
                </a:ext>
              </a:extLst>
            </p:cNvPr>
            <p:cNvSpPr txBox="1">
              <a:spLocks/>
            </p:cNvSpPr>
            <p:nvPr/>
          </p:nvSpPr>
          <p:spPr>
            <a:xfrm>
              <a:off x="1307378" y="3047221"/>
              <a:ext cx="1254153" cy="221599"/>
            </a:xfrm>
            <a:prstGeom prst="rect">
              <a:avLst/>
            </a:prstGeom>
          </p:spPr>
          <p:txBody>
            <a:bodyPr wrap="square" lIns="0" tIns="0" rIns="0" bIns="0">
              <a:spAutoFit/>
            </a:bodyPr>
            <a:lstStyle>
              <a:defPPr>
                <a:defRPr lang="en-US"/>
              </a:defPPr>
              <a:lvl1pPr defTabSz="685783">
                <a:lnSpc>
                  <a:spcPct val="90000"/>
                </a:lnSpc>
                <a:spcBef>
                  <a:spcPct val="0"/>
                </a:spcBef>
                <a:buNone/>
                <a:defRPr sz="2100" b="1" i="1">
                  <a:solidFill>
                    <a:schemeClr val="bg1"/>
                  </a:solidFill>
                  <a:effectLst/>
                  <a:latin typeface="Bliss Pro Bold" panose="02010006030000020004" pitchFamily="2" charset="0"/>
                  <a:ea typeface="Times New Roman" panose="02020603050405020304" pitchFamily="18" charset="0"/>
                  <a:cs typeface="Times New Roman" panose="02020603050405020304" pitchFamily="18" charset="0"/>
                </a:defRPr>
              </a:lvl1pPr>
            </a:lstStyle>
            <a:p>
              <a:pPr algn="r"/>
              <a:r>
                <a:rPr lang="en-NZ" sz="1600" b="0" i="0" dirty="0" err="1">
                  <a:latin typeface="Bliss Pro Medium" panose="02010006030000020004" pitchFamily="2" charset="0"/>
                </a:rPr>
                <a:t>Kaiurungi</a:t>
              </a:r>
              <a:endParaRPr lang="en-NZ" sz="1600" b="0" i="0" dirty="0">
                <a:latin typeface="Bliss Pro Medium" panose="02010006030000020004" pitchFamily="2" charset="0"/>
              </a:endParaRPr>
            </a:p>
          </p:txBody>
        </p:sp>
        <p:sp>
          <p:nvSpPr>
            <p:cNvPr id="11" name="Title 2">
              <a:extLst>
                <a:ext uri="{FF2B5EF4-FFF2-40B4-BE49-F238E27FC236}">
                  <a16:creationId xmlns:a16="http://schemas.microsoft.com/office/drawing/2014/main" id="{5845BCCD-3F35-3428-A207-411A82471611}"/>
                </a:ext>
              </a:extLst>
            </p:cNvPr>
            <p:cNvSpPr txBox="1">
              <a:spLocks/>
            </p:cNvSpPr>
            <p:nvPr/>
          </p:nvSpPr>
          <p:spPr>
            <a:xfrm>
              <a:off x="2924231" y="3047221"/>
              <a:ext cx="1254153" cy="221599"/>
            </a:xfrm>
            <a:prstGeom prst="rect">
              <a:avLst/>
            </a:prstGeom>
          </p:spPr>
          <p:txBody>
            <a:bodyPr wrap="square" lIns="0" tIns="0" rIns="0" bIns="0">
              <a:spAutoFit/>
            </a:bodyPr>
            <a:lstStyle>
              <a:defPPr>
                <a:defRPr lang="en-US"/>
              </a:defPPr>
              <a:lvl1pPr defTabSz="685783">
                <a:lnSpc>
                  <a:spcPct val="90000"/>
                </a:lnSpc>
                <a:spcBef>
                  <a:spcPct val="0"/>
                </a:spcBef>
                <a:buNone/>
                <a:defRPr sz="2100" b="1" i="1">
                  <a:solidFill>
                    <a:schemeClr val="bg1"/>
                  </a:solidFill>
                  <a:effectLst/>
                  <a:latin typeface="Bliss Pro Bold" panose="02010006030000020004" pitchFamily="2" charset="0"/>
                  <a:ea typeface="Times New Roman" panose="02020603050405020304" pitchFamily="18" charset="0"/>
                  <a:cs typeface="Times New Roman" panose="02020603050405020304" pitchFamily="18" charset="0"/>
                </a:defRPr>
              </a:lvl1pPr>
            </a:lstStyle>
            <a:p>
              <a:r>
                <a:rPr lang="en-NZ" sz="1600" b="0" i="0" dirty="0">
                  <a:solidFill>
                    <a:schemeClr val="tx1"/>
                  </a:solidFill>
                  <a:latin typeface="Bliss Pro Medium" panose="02010006030000020004" pitchFamily="2" charset="0"/>
                </a:rPr>
                <a:t>Coordinator</a:t>
              </a:r>
            </a:p>
          </p:txBody>
        </p:sp>
      </p:grpSp>
      <p:grpSp>
        <p:nvGrpSpPr>
          <p:cNvPr id="13" name="Group 12">
            <a:extLst>
              <a:ext uri="{FF2B5EF4-FFF2-40B4-BE49-F238E27FC236}">
                <a16:creationId xmlns:a16="http://schemas.microsoft.com/office/drawing/2014/main" id="{E5C25881-A9A1-97BF-1EB5-D9FE78713378}"/>
              </a:ext>
            </a:extLst>
          </p:cNvPr>
          <p:cNvGrpSpPr/>
          <p:nvPr/>
        </p:nvGrpSpPr>
        <p:grpSpPr>
          <a:xfrm>
            <a:off x="1307378" y="4007850"/>
            <a:ext cx="2871006" cy="520700"/>
            <a:chOff x="1307378" y="2872875"/>
            <a:chExt cx="2871006" cy="520700"/>
          </a:xfrm>
        </p:grpSpPr>
        <p:pic>
          <p:nvPicPr>
            <p:cNvPr id="16" name="Picture 15" descr="A blue and white background&#10;&#10;Description automatically generated">
              <a:extLst>
                <a:ext uri="{FF2B5EF4-FFF2-40B4-BE49-F238E27FC236}">
                  <a16:creationId xmlns:a16="http://schemas.microsoft.com/office/drawing/2014/main" id="{A90C785E-4595-B3BE-7FAE-77AAA28B99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7378" y="2872875"/>
              <a:ext cx="2870200" cy="520700"/>
            </a:xfrm>
            <a:prstGeom prst="rect">
              <a:avLst/>
            </a:prstGeom>
          </p:spPr>
        </p:pic>
        <p:sp>
          <p:nvSpPr>
            <p:cNvPr id="17" name="Title 2">
              <a:extLst>
                <a:ext uri="{FF2B5EF4-FFF2-40B4-BE49-F238E27FC236}">
                  <a16:creationId xmlns:a16="http://schemas.microsoft.com/office/drawing/2014/main" id="{876B1FAF-9259-3A99-02D3-8F9F47513697}"/>
                </a:ext>
              </a:extLst>
            </p:cNvPr>
            <p:cNvSpPr txBox="1">
              <a:spLocks/>
            </p:cNvSpPr>
            <p:nvPr/>
          </p:nvSpPr>
          <p:spPr>
            <a:xfrm>
              <a:off x="1307378" y="3047221"/>
              <a:ext cx="1254153" cy="221599"/>
            </a:xfrm>
            <a:prstGeom prst="rect">
              <a:avLst/>
            </a:prstGeom>
          </p:spPr>
          <p:txBody>
            <a:bodyPr wrap="square" lIns="0" tIns="0" rIns="0" bIns="0">
              <a:spAutoFit/>
            </a:bodyPr>
            <a:lstStyle>
              <a:defPPr>
                <a:defRPr lang="en-US"/>
              </a:defPPr>
              <a:lvl1pPr defTabSz="685783">
                <a:lnSpc>
                  <a:spcPct val="90000"/>
                </a:lnSpc>
                <a:spcBef>
                  <a:spcPct val="0"/>
                </a:spcBef>
                <a:buNone/>
                <a:defRPr sz="2100" b="1" i="1">
                  <a:solidFill>
                    <a:schemeClr val="bg1"/>
                  </a:solidFill>
                  <a:effectLst/>
                  <a:latin typeface="Bliss Pro Bold" panose="02010006030000020004" pitchFamily="2" charset="0"/>
                  <a:ea typeface="Times New Roman" panose="02020603050405020304" pitchFamily="18" charset="0"/>
                  <a:cs typeface="Times New Roman" panose="02020603050405020304" pitchFamily="18" charset="0"/>
                </a:defRPr>
              </a:lvl1pPr>
            </a:lstStyle>
            <a:p>
              <a:pPr algn="r"/>
              <a:r>
                <a:rPr lang="en-NZ" sz="1600" b="0" i="0" dirty="0" err="1">
                  <a:latin typeface="Bliss Pro Medium" panose="02010006030000020004" pitchFamily="2" charset="0"/>
                </a:rPr>
                <a:t>Kaihoe</a:t>
              </a:r>
              <a:endParaRPr lang="en-NZ" sz="1600" b="0" i="0" dirty="0">
                <a:latin typeface="Bliss Pro Medium" panose="02010006030000020004" pitchFamily="2" charset="0"/>
              </a:endParaRPr>
            </a:p>
          </p:txBody>
        </p:sp>
        <p:sp>
          <p:nvSpPr>
            <p:cNvPr id="19" name="Title 2">
              <a:extLst>
                <a:ext uri="{FF2B5EF4-FFF2-40B4-BE49-F238E27FC236}">
                  <a16:creationId xmlns:a16="http://schemas.microsoft.com/office/drawing/2014/main" id="{A9F9AF00-6DD4-41EE-E363-935B02659904}"/>
                </a:ext>
              </a:extLst>
            </p:cNvPr>
            <p:cNvSpPr txBox="1">
              <a:spLocks/>
            </p:cNvSpPr>
            <p:nvPr/>
          </p:nvSpPr>
          <p:spPr>
            <a:xfrm>
              <a:off x="2924231" y="3047221"/>
              <a:ext cx="1254153" cy="221599"/>
            </a:xfrm>
            <a:prstGeom prst="rect">
              <a:avLst/>
            </a:prstGeom>
          </p:spPr>
          <p:txBody>
            <a:bodyPr wrap="square" lIns="0" tIns="0" rIns="0" bIns="0">
              <a:spAutoFit/>
            </a:bodyPr>
            <a:lstStyle>
              <a:defPPr>
                <a:defRPr lang="en-US"/>
              </a:defPPr>
              <a:lvl1pPr defTabSz="685783">
                <a:lnSpc>
                  <a:spcPct val="90000"/>
                </a:lnSpc>
                <a:spcBef>
                  <a:spcPct val="0"/>
                </a:spcBef>
                <a:buNone/>
                <a:defRPr sz="2100" b="1" i="1">
                  <a:solidFill>
                    <a:schemeClr val="bg1"/>
                  </a:solidFill>
                  <a:effectLst/>
                  <a:latin typeface="Bliss Pro Bold" panose="02010006030000020004" pitchFamily="2" charset="0"/>
                  <a:ea typeface="Times New Roman" panose="02020603050405020304" pitchFamily="18" charset="0"/>
                  <a:cs typeface="Times New Roman" panose="02020603050405020304" pitchFamily="18" charset="0"/>
                </a:defRPr>
              </a:lvl1pPr>
            </a:lstStyle>
            <a:p>
              <a:r>
                <a:rPr lang="en-NZ" sz="1600" b="0" i="0" dirty="0">
                  <a:solidFill>
                    <a:schemeClr val="tx1"/>
                  </a:solidFill>
                  <a:latin typeface="Bliss Pro Medium" panose="02010006030000020004" pitchFamily="2" charset="0"/>
                </a:rPr>
                <a:t>Mentor</a:t>
              </a:r>
            </a:p>
          </p:txBody>
        </p:sp>
      </p:grpSp>
      <p:grpSp>
        <p:nvGrpSpPr>
          <p:cNvPr id="20" name="Group 19">
            <a:extLst>
              <a:ext uri="{FF2B5EF4-FFF2-40B4-BE49-F238E27FC236}">
                <a16:creationId xmlns:a16="http://schemas.microsoft.com/office/drawing/2014/main" id="{C25B5C32-1908-8657-120E-C1B40ABA85FB}"/>
              </a:ext>
            </a:extLst>
          </p:cNvPr>
          <p:cNvGrpSpPr/>
          <p:nvPr/>
        </p:nvGrpSpPr>
        <p:grpSpPr>
          <a:xfrm>
            <a:off x="4966422" y="2507168"/>
            <a:ext cx="2871006" cy="520700"/>
            <a:chOff x="1307378" y="2872875"/>
            <a:chExt cx="2871006" cy="520700"/>
          </a:xfrm>
        </p:grpSpPr>
        <p:pic>
          <p:nvPicPr>
            <p:cNvPr id="21" name="Picture 20" descr="A blue and white background&#10;&#10;Description automatically generated">
              <a:extLst>
                <a:ext uri="{FF2B5EF4-FFF2-40B4-BE49-F238E27FC236}">
                  <a16:creationId xmlns:a16="http://schemas.microsoft.com/office/drawing/2014/main" id="{E3D117F4-2098-9D49-3A11-989E123353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7378" y="2872875"/>
              <a:ext cx="2870200" cy="520700"/>
            </a:xfrm>
            <a:prstGeom prst="rect">
              <a:avLst/>
            </a:prstGeom>
          </p:spPr>
        </p:pic>
        <p:sp>
          <p:nvSpPr>
            <p:cNvPr id="22" name="Title 2">
              <a:extLst>
                <a:ext uri="{FF2B5EF4-FFF2-40B4-BE49-F238E27FC236}">
                  <a16:creationId xmlns:a16="http://schemas.microsoft.com/office/drawing/2014/main" id="{3C57C970-77C2-F91A-0C2A-0A03F16798F3}"/>
                </a:ext>
              </a:extLst>
            </p:cNvPr>
            <p:cNvSpPr txBox="1">
              <a:spLocks/>
            </p:cNvSpPr>
            <p:nvPr/>
          </p:nvSpPr>
          <p:spPr>
            <a:xfrm>
              <a:off x="1307378" y="3047221"/>
              <a:ext cx="1254153" cy="221599"/>
            </a:xfrm>
            <a:prstGeom prst="rect">
              <a:avLst/>
            </a:prstGeom>
          </p:spPr>
          <p:txBody>
            <a:bodyPr wrap="square" lIns="0" tIns="0" rIns="0" bIns="0">
              <a:spAutoFit/>
            </a:bodyPr>
            <a:lstStyle>
              <a:defPPr>
                <a:defRPr lang="en-US"/>
              </a:defPPr>
              <a:lvl1pPr defTabSz="685783">
                <a:lnSpc>
                  <a:spcPct val="90000"/>
                </a:lnSpc>
                <a:spcBef>
                  <a:spcPct val="0"/>
                </a:spcBef>
                <a:buNone/>
                <a:defRPr sz="2100" b="1" i="1">
                  <a:solidFill>
                    <a:schemeClr val="bg1"/>
                  </a:solidFill>
                  <a:effectLst/>
                  <a:latin typeface="Bliss Pro Bold" panose="02010006030000020004" pitchFamily="2" charset="0"/>
                  <a:ea typeface="Times New Roman" panose="02020603050405020304" pitchFamily="18" charset="0"/>
                  <a:cs typeface="Times New Roman" panose="02020603050405020304" pitchFamily="18" charset="0"/>
                </a:defRPr>
              </a:lvl1pPr>
            </a:lstStyle>
            <a:p>
              <a:pPr algn="r"/>
              <a:r>
                <a:rPr lang="en-NZ" sz="1600" b="0" i="0" dirty="0" err="1">
                  <a:latin typeface="Bliss Pro Medium" panose="02010006030000020004" pitchFamily="2" charset="0"/>
                </a:rPr>
                <a:t>Tumuaki</a:t>
              </a:r>
              <a:endParaRPr lang="en-NZ" sz="1600" b="0" i="0" dirty="0">
                <a:latin typeface="Bliss Pro Medium" panose="02010006030000020004" pitchFamily="2" charset="0"/>
              </a:endParaRPr>
            </a:p>
          </p:txBody>
        </p:sp>
        <p:sp>
          <p:nvSpPr>
            <p:cNvPr id="23" name="Title 2">
              <a:extLst>
                <a:ext uri="{FF2B5EF4-FFF2-40B4-BE49-F238E27FC236}">
                  <a16:creationId xmlns:a16="http://schemas.microsoft.com/office/drawing/2014/main" id="{C0FB236A-ABFF-D431-63C7-53965C0E64E9}"/>
                </a:ext>
              </a:extLst>
            </p:cNvPr>
            <p:cNvSpPr txBox="1">
              <a:spLocks/>
            </p:cNvSpPr>
            <p:nvPr/>
          </p:nvSpPr>
          <p:spPr>
            <a:xfrm>
              <a:off x="2924231" y="3047221"/>
              <a:ext cx="1254153" cy="221599"/>
            </a:xfrm>
            <a:prstGeom prst="rect">
              <a:avLst/>
            </a:prstGeom>
          </p:spPr>
          <p:txBody>
            <a:bodyPr wrap="square" lIns="0" tIns="0" rIns="0" bIns="0">
              <a:spAutoFit/>
            </a:bodyPr>
            <a:lstStyle>
              <a:defPPr>
                <a:defRPr lang="en-US"/>
              </a:defPPr>
              <a:lvl1pPr defTabSz="685783">
                <a:lnSpc>
                  <a:spcPct val="90000"/>
                </a:lnSpc>
                <a:spcBef>
                  <a:spcPct val="0"/>
                </a:spcBef>
                <a:buNone/>
                <a:defRPr sz="2100" b="1" i="1">
                  <a:solidFill>
                    <a:schemeClr val="bg1"/>
                  </a:solidFill>
                  <a:effectLst/>
                  <a:latin typeface="Bliss Pro Bold" panose="02010006030000020004" pitchFamily="2" charset="0"/>
                  <a:ea typeface="Times New Roman" panose="02020603050405020304" pitchFamily="18" charset="0"/>
                  <a:cs typeface="Times New Roman" panose="02020603050405020304" pitchFamily="18" charset="0"/>
                </a:defRPr>
              </a:lvl1pPr>
            </a:lstStyle>
            <a:p>
              <a:r>
                <a:rPr lang="en-NZ" sz="1600" b="0" i="0" dirty="0">
                  <a:solidFill>
                    <a:schemeClr val="tx1"/>
                  </a:solidFill>
                  <a:latin typeface="Bliss Pro Medium" panose="02010006030000020004" pitchFamily="2" charset="0"/>
                </a:rPr>
                <a:t>Principal</a:t>
              </a:r>
            </a:p>
          </p:txBody>
        </p:sp>
      </p:grpSp>
      <p:grpSp>
        <p:nvGrpSpPr>
          <p:cNvPr id="24" name="Group 23">
            <a:extLst>
              <a:ext uri="{FF2B5EF4-FFF2-40B4-BE49-F238E27FC236}">
                <a16:creationId xmlns:a16="http://schemas.microsoft.com/office/drawing/2014/main" id="{FA8D0F0A-E86D-F371-FB4E-97EA38BD5020}"/>
              </a:ext>
            </a:extLst>
          </p:cNvPr>
          <p:cNvGrpSpPr/>
          <p:nvPr/>
        </p:nvGrpSpPr>
        <p:grpSpPr>
          <a:xfrm>
            <a:off x="4976734" y="3240000"/>
            <a:ext cx="2871006" cy="520700"/>
            <a:chOff x="1307378" y="2872875"/>
            <a:chExt cx="2871006" cy="520700"/>
          </a:xfrm>
        </p:grpSpPr>
        <p:pic>
          <p:nvPicPr>
            <p:cNvPr id="25" name="Picture 24" descr="A blue and white background&#10;&#10;Description automatically generated">
              <a:extLst>
                <a:ext uri="{FF2B5EF4-FFF2-40B4-BE49-F238E27FC236}">
                  <a16:creationId xmlns:a16="http://schemas.microsoft.com/office/drawing/2014/main" id="{BE612B63-79EB-9AAC-3EC0-E3523A1C56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7378" y="2872875"/>
              <a:ext cx="2870200" cy="520700"/>
            </a:xfrm>
            <a:prstGeom prst="rect">
              <a:avLst/>
            </a:prstGeom>
          </p:spPr>
        </p:pic>
        <p:sp>
          <p:nvSpPr>
            <p:cNvPr id="26" name="Title 2">
              <a:extLst>
                <a:ext uri="{FF2B5EF4-FFF2-40B4-BE49-F238E27FC236}">
                  <a16:creationId xmlns:a16="http://schemas.microsoft.com/office/drawing/2014/main" id="{BDB1E927-C5F4-0E50-6494-3F667BFFF91F}"/>
                </a:ext>
              </a:extLst>
            </p:cNvPr>
            <p:cNvSpPr txBox="1">
              <a:spLocks/>
            </p:cNvSpPr>
            <p:nvPr/>
          </p:nvSpPr>
          <p:spPr>
            <a:xfrm>
              <a:off x="1307378" y="3047221"/>
              <a:ext cx="1254153" cy="221599"/>
            </a:xfrm>
            <a:prstGeom prst="rect">
              <a:avLst/>
            </a:prstGeom>
          </p:spPr>
          <p:txBody>
            <a:bodyPr wrap="square" lIns="0" tIns="0" rIns="0" bIns="0">
              <a:spAutoFit/>
            </a:bodyPr>
            <a:lstStyle>
              <a:defPPr>
                <a:defRPr lang="en-US"/>
              </a:defPPr>
              <a:lvl1pPr defTabSz="685783">
                <a:lnSpc>
                  <a:spcPct val="90000"/>
                </a:lnSpc>
                <a:spcBef>
                  <a:spcPct val="0"/>
                </a:spcBef>
                <a:buNone/>
                <a:defRPr sz="2100" b="1" i="1">
                  <a:solidFill>
                    <a:schemeClr val="bg1"/>
                  </a:solidFill>
                  <a:effectLst/>
                  <a:latin typeface="Bliss Pro Bold" panose="02010006030000020004" pitchFamily="2" charset="0"/>
                  <a:ea typeface="Times New Roman" panose="02020603050405020304" pitchFamily="18" charset="0"/>
                  <a:cs typeface="Times New Roman" panose="02020603050405020304" pitchFamily="18" charset="0"/>
                </a:defRPr>
              </a:lvl1pPr>
            </a:lstStyle>
            <a:p>
              <a:pPr algn="r"/>
              <a:r>
                <a:rPr lang="en-NZ" sz="1600" b="0" i="0" dirty="0" err="1">
                  <a:latin typeface="Bliss Pro Medium" panose="02010006030000020004" pitchFamily="2" charset="0"/>
                </a:rPr>
                <a:t>Kaimahi</a:t>
              </a:r>
              <a:endParaRPr lang="en-NZ" sz="1600" b="0" i="0" dirty="0">
                <a:latin typeface="Bliss Pro Medium" panose="02010006030000020004" pitchFamily="2" charset="0"/>
              </a:endParaRPr>
            </a:p>
          </p:txBody>
        </p:sp>
        <p:sp>
          <p:nvSpPr>
            <p:cNvPr id="27" name="Title 2">
              <a:extLst>
                <a:ext uri="{FF2B5EF4-FFF2-40B4-BE49-F238E27FC236}">
                  <a16:creationId xmlns:a16="http://schemas.microsoft.com/office/drawing/2014/main" id="{6F56601B-8046-C3C7-BBA9-A5EB86C93DFE}"/>
                </a:ext>
              </a:extLst>
            </p:cNvPr>
            <p:cNvSpPr txBox="1">
              <a:spLocks/>
            </p:cNvSpPr>
            <p:nvPr/>
          </p:nvSpPr>
          <p:spPr>
            <a:xfrm>
              <a:off x="2924231" y="3047221"/>
              <a:ext cx="1254153" cy="221599"/>
            </a:xfrm>
            <a:prstGeom prst="rect">
              <a:avLst/>
            </a:prstGeom>
          </p:spPr>
          <p:txBody>
            <a:bodyPr wrap="square" lIns="0" tIns="0" rIns="0" bIns="0">
              <a:spAutoFit/>
            </a:bodyPr>
            <a:lstStyle>
              <a:defPPr>
                <a:defRPr lang="en-US"/>
              </a:defPPr>
              <a:lvl1pPr defTabSz="685783">
                <a:lnSpc>
                  <a:spcPct val="90000"/>
                </a:lnSpc>
                <a:spcBef>
                  <a:spcPct val="0"/>
                </a:spcBef>
                <a:buNone/>
                <a:defRPr sz="2100" b="1" i="1">
                  <a:solidFill>
                    <a:schemeClr val="bg1"/>
                  </a:solidFill>
                  <a:effectLst/>
                  <a:latin typeface="Bliss Pro Bold" panose="02010006030000020004" pitchFamily="2" charset="0"/>
                  <a:ea typeface="Times New Roman" panose="02020603050405020304" pitchFamily="18" charset="0"/>
                  <a:cs typeface="Times New Roman" panose="02020603050405020304" pitchFamily="18" charset="0"/>
                </a:defRPr>
              </a:lvl1pPr>
            </a:lstStyle>
            <a:p>
              <a:r>
                <a:rPr lang="en-NZ" sz="1600" b="0" i="0" dirty="0">
                  <a:solidFill>
                    <a:schemeClr val="tx1"/>
                  </a:solidFill>
                  <a:latin typeface="Bliss Pro Medium" panose="02010006030000020004" pitchFamily="2" charset="0"/>
                </a:rPr>
                <a:t>Staff</a:t>
              </a:r>
            </a:p>
          </p:txBody>
        </p:sp>
      </p:grpSp>
      <p:grpSp>
        <p:nvGrpSpPr>
          <p:cNvPr id="28" name="Group 27">
            <a:extLst>
              <a:ext uri="{FF2B5EF4-FFF2-40B4-BE49-F238E27FC236}">
                <a16:creationId xmlns:a16="http://schemas.microsoft.com/office/drawing/2014/main" id="{627BCC2E-05FB-9366-3080-58876AB30AF5}"/>
              </a:ext>
            </a:extLst>
          </p:cNvPr>
          <p:cNvGrpSpPr/>
          <p:nvPr/>
        </p:nvGrpSpPr>
        <p:grpSpPr>
          <a:xfrm>
            <a:off x="4964810" y="4015258"/>
            <a:ext cx="2871006" cy="520700"/>
            <a:chOff x="1307378" y="2872875"/>
            <a:chExt cx="2871006" cy="520700"/>
          </a:xfrm>
        </p:grpSpPr>
        <p:pic>
          <p:nvPicPr>
            <p:cNvPr id="29" name="Picture 28" descr="A blue and white background&#10;&#10;Description automatically generated">
              <a:extLst>
                <a:ext uri="{FF2B5EF4-FFF2-40B4-BE49-F238E27FC236}">
                  <a16:creationId xmlns:a16="http://schemas.microsoft.com/office/drawing/2014/main" id="{16601261-1E7C-6772-B91D-653A44D13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7378" y="2872875"/>
              <a:ext cx="2870200" cy="520700"/>
            </a:xfrm>
            <a:prstGeom prst="rect">
              <a:avLst/>
            </a:prstGeom>
          </p:spPr>
        </p:pic>
        <p:sp>
          <p:nvSpPr>
            <p:cNvPr id="30" name="Title 2">
              <a:extLst>
                <a:ext uri="{FF2B5EF4-FFF2-40B4-BE49-F238E27FC236}">
                  <a16:creationId xmlns:a16="http://schemas.microsoft.com/office/drawing/2014/main" id="{35A1897C-1F10-9259-FB56-06202E1C44C3}"/>
                </a:ext>
              </a:extLst>
            </p:cNvPr>
            <p:cNvSpPr txBox="1">
              <a:spLocks/>
            </p:cNvSpPr>
            <p:nvPr/>
          </p:nvSpPr>
          <p:spPr>
            <a:xfrm>
              <a:off x="1307378" y="3047221"/>
              <a:ext cx="1254153" cy="221599"/>
            </a:xfrm>
            <a:prstGeom prst="rect">
              <a:avLst/>
            </a:prstGeom>
          </p:spPr>
          <p:txBody>
            <a:bodyPr wrap="square" lIns="0" tIns="0" rIns="0" bIns="0">
              <a:spAutoFit/>
            </a:bodyPr>
            <a:lstStyle>
              <a:defPPr>
                <a:defRPr lang="en-US"/>
              </a:defPPr>
              <a:lvl1pPr defTabSz="685783">
                <a:lnSpc>
                  <a:spcPct val="90000"/>
                </a:lnSpc>
                <a:spcBef>
                  <a:spcPct val="0"/>
                </a:spcBef>
                <a:buNone/>
                <a:defRPr sz="2100" b="1" i="1">
                  <a:solidFill>
                    <a:schemeClr val="bg1"/>
                  </a:solidFill>
                  <a:effectLst/>
                  <a:latin typeface="Bliss Pro Bold" panose="02010006030000020004" pitchFamily="2" charset="0"/>
                  <a:ea typeface="Times New Roman" panose="02020603050405020304" pitchFamily="18" charset="0"/>
                  <a:cs typeface="Times New Roman" panose="02020603050405020304" pitchFamily="18" charset="0"/>
                </a:defRPr>
              </a:lvl1pPr>
            </a:lstStyle>
            <a:p>
              <a:pPr algn="r"/>
              <a:r>
                <a:rPr lang="en-NZ" sz="1600" b="0" i="0" dirty="0" err="1">
                  <a:latin typeface="Bliss Pro Medium" panose="02010006030000020004" pitchFamily="2" charset="0"/>
                </a:rPr>
                <a:t>Kaiārahi</a:t>
              </a:r>
              <a:endParaRPr lang="en-NZ" sz="1600" b="0" i="0" dirty="0">
                <a:latin typeface="Bliss Pro Medium" panose="02010006030000020004" pitchFamily="2" charset="0"/>
              </a:endParaRPr>
            </a:p>
          </p:txBody>
        </p:sp>
        <p:sp>
          <p:nvSpPr>
            <p:cNvPr id="31" name="Title 2">
              <a:extLst>
                <a:ext uri="{FF2B5EF4-FFF2-40B4-BE49-F238E27FC236}">
                  <a16:creationId xmlns:a16="http://schemas.microsoft.com/office/drawing/2014/main" id="{8266804B-445B-A292-2B18-F5ABC42B83E1}"/>
                </a:ext>
              </a:extLst>
            </p:cNvPr>
            <p:cNvSpPr txBox="1">
              <a:spLocks/>
            </p:cNvSpPr>
            <p:nvPr/>
          </p:nvSpPr>
          <p:spPr>
            <a:xfrm>
              <a:off x="2924231" y="3047221"/>
              <a:ext cx="1254153" cy="221599"/>
            </a:xfrm>
            <a:prstGeom prst="rect">
              <a:avLst/>
            </a:prstGeom>
          </p:spPr>
          <p:txBody>
            <a:bodyPr wrap="square" lIns="0" tIns="0" rIns="0" bIns="0">
              <a:spAutoFit/>
            </a:bodyPr>
            <a:lstStyle>
              <a:defPPr>
                <a:defRPr lang="en-US"/>
              </a:defPPr>
              <a:lvl1pPr defTabSz="685783">
                <a:lnSpc>
                  <a:spcPct val="90000"/>
                </a:lnSpc>
                <a:spcBef>
                  <a:spcPct val="0"/>
                </a:spcBef>
                <a:buNone/>
                <a:defRPr sz="2100" b="1" i="1">
                  <a:solidFill>
                    <a:schemeClr val="bg1"/>
                  </a:solidFill>
                  <a:effectLst/>
                  <a:latin typeface="Bliss Pro Bold" panose="02010006030000020004" pitchFamily="2" charset="0"/>
                  <a:ea typeface="Times New Roman" panose="02020603050405020304" pitchFamily="18" charset="0"/>
                  <a:cs typeface="Times New Roman" panose="02020603050405020304" pitchFamily="18" charset="0"/>
                </a:defRPr>
              </a:lvl1pPr>
            </a:lstStyle>
            <a:p>
              <a:r>
                <a:rPr lang="en-NZ" sz="1600" b="0" i="0" dirty="0">
                  <a:solidFill>
                    <a:schemeClr val="tx1"/>
                  </a:solidFill>
                  <a:latin typeface="Bliss Pro Medium" panose="02010006030000020004" pitchFamily="2" charset="0"/>
                </a:rPr>
                <a:t>Supervisor</a:t>
              </a:r>
            </a:p>
          </p:txBody>
        </p:sp>
      </p:grpSp>
      <p:grpSp>
        <p:nvGrpSpPr>
          <p:cNvPr id="32" name="Group 31">
            <a:extLst>
              <a:ext uri="{FF2B5EF4-FFF2-40B4-BE49-F238E27FC236}">
                <a16:creationId xmlns:a16="http://schemas.microsoft.com/office/drawing/2014/main" id="{2F9B6A2D-C345-7804-3259-DA60E83B3452}"/>
              </a:ext>
            </a:extLst>
          </p:cNvPr>
          <p:cNvGrpSpPr/>
          <p:nvPr/>
        </p:nvGrpSpPr>
        <p:grpSpPr>
          <a:xfrm>
            <a:off x="1306573" y="2576413"/>
            <a:ext cx="2871006" cy="431800"/>
            <a:chOff x="1306573" y="2892300"/>
            <a:chExt cx="2871006" cy="431800"/>
          </a:xfrm>
        </p:grpSpPr>
        <p:pic>
          <p:nvPicPr>
            <p:cNvPr id="33" name="Picture 32" descr="A blue square with white lines&#10;&#10;Description automatically generated">
              <a:extLst>
                <a:ext uri="{FF2B5EF4-FFF2-40B4-BE49-F238E27FC236}">
                  <a16:creationId xmlns:a16="http://schemas.microsoft.com/office/drawing/2014/main" id="{8C140336-4730-141E-8B97-3ADBED40F8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7378" y="2892300"/>
              <a:ext cx="2870200" cy="431800"/>
            </a:xfrm>
            <a:prstGeom prst="rect">
              <a:avLst/>
            </a:prstGeom>
          </p:spPr>
        </p:pic>
        <p:sp>
          <p:nvSpPr>
            <p:cNvPr id="34" name="Title 2">
              <a:extLst>
                <a:ext uri="{FF2B5EF4-FFF2-40B4-BE49-F238E27FC236}">
                  <a16:creationId xmlns:a16="http://schemas.microsoft.com/office/drawing/2014/main" id="{88A45101-3171-7F4C-D77E-54795E42B437}"/>
                </a:ext>
              </a:extLst>
            </p:cNvPr>
            <p:cNvSpPr txBox="1">
              <a:spLocks/>
            </p:cNvSpPr>
            <p:nvPr/>
          </p:nvSpPr>
          <p:spPr>
            <a:xfrm>
              <a:off x="1306573" y="2985476"/>
              <a:ext cx="2871006" cy="221599"/>
            </a:xfrm>
            <a:prstGeom prst="rect">
              <a:avLst/>
            </a:prstGeom>
          </p:spPr>
          <p:txBody>
            <a:bodyPr wrap="square" lIns="0" tIns="0" rIns="0" bIns="0">
              <a:spAutoFit/>
            </a:bodyPr>
            <a:lstStyle>
              <a:defPPr>
                <a:defRPr lang="en-US"/>
              </a:defPPr>
              <a:lvl1pPr defTabSz="685783">
                <a:lnSpc>
                  <a:spcPct val="90000"/>
                </a:lnSpc>
                <a:spcBef>
                  <a:spcPct val="0"/>
                </a:spcBef>
                <a:buNone/>
                <a:defRPr sz="2100" b="1" i="1">
                  <a:solidFill>
                    <a:schemeClr val="bg1"/>
                  </a:solidFill>
                  <a:effectLst/>
                  <a:latin typeface="Bliss Pro Bold" panose="02010006030000020004" pitchFamily="2" charset="0"/>
                  <a:ea typeface="Times New Roman" panose="02020603050405020304" pitchFamily="18" charset="0"/>
                  <a:cs typeface="Times New Roman" panose="02020603050405020304" pitchFamily="18" charset="0"/>
                </a:defRPr>
              </a:lvl1pPr>
            </a:lstStyle>
            <a:p>
              <a:pPr algn="ctr"/>
              <a:r>
                <a:rPr lang="en-NZ" sz="1600" b="0" i="0" dirty="0">
                  <a:latin typeface="Bliss Pro Medium" panose="02010006030000020004" pitchFamily="2" charset="0"/>
                </a:rPr>
                <a:t>Ākonga, </a:t>
              </a:r>
              <a:r>
                <a:rPr lang="en-NZ" sz="1600" b="0" i="0" dirty="0" err="1">
                  <a:latin typeface="Bliss Pro Medium" panose="02010006030000020004" pitchFamily="2" charset="0"/>
                </a:rPr>
                <a:t>whānau</a:t>
              </a:r>
              <a:r>
                <a:rPr lang="en-NZ" sz="1600" b="0" i="0" dirty="0">
                  <a:latin typeface="Bliss Pro Medium" panose="02010006030000020004" pitchFamily="2" charset="0"/>
                </a:rPr>
                <a:t>, and iwi</a:t>
              </a:r>
            </a:p>
          </p:txBody>
        </p:sp>
      </p:grpSp>
    </p:spTree>
    <p:extLst>
      <p:ext uri="{BB962C8B-B14F-4D97-AF65-F5344CB8AC3E}">
        <p14:creationId xmlns:p14="http://schemas.microsoft.com/office/powerpoint/2010/main" val="370463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18B3B00-E780-AA40-904A-5CEF5ACAF617}"/>
              </a:ext>
            </a:extLst>
          </p:cNvPr>
          <p:cNvSpPr txBox="1">
            <a:spLocks/>
          </p:cNvSpPr>
          <p:nvPr/>
        </p:nvSpPr>
        <p:spPr>
          <a:xfrm>
            <a:off x="431800" y="249251"/>
            <a:ext cx="5261511" cy="290849"/>
          </a:xfrm>
          <a:prstGeom prst="rect">
            <a:avLst/>
          </a:prstGeom>
        </p:spPr>
        <p:txBody>
          <a:bodyPr wrap="square" lIns="0" tIns="0" rIns="0" bIns="0">
            <a:spAutoFit/>
          </a:bodyPr>
          <a:lstStyle>
            <a:defPPr>
              <a:defRPr lang="en-US"/>
            </a:defPPr>
            <a:lvl1pPr defTabSz="685783">
              <a:lnSpc>
                <a:spcPct val="90000"/>
              </a:lnSpc>
              <a:spcBef>
                <a:spcPct val="0"/>
              </a:spcBef>
              <a:buNone/>
              <a:defRPr sz="2100" b="0" i="1">
                <a:solidFill>
                  <a:schemeClr val="bg1"/>
                </a:solidFill>
                <a:latin typeface="Bliss Pro Medium" panose="02010006030000020004" pitchFamily="2" charset="0"/>
                <a:ea typeface="+mj-ea"/>
                <a:cs typeface="Arial" panose="020B0604020202020204" pitchFamily="34" charset="0"/>
              </a:defRPr>
            </a:lvl1pPr>
          </a:lstStyle>
          <a:p>
            <a:r>
              <a:rPr lang="en-NZ" b="1" dirty="0">
                <a:effectLst/>
                <a:latin typeface="Bliss Pro Bold" panose="02010006030000020004" pitchFamily="2" charset="0"/>
                <a:ea typeface="Times New Roman" panose="02020603050405020304" pitchFamily="18" charset="0"/>
                <a:cs typeface="Times New Roman" panose="02020603050405020304" pitchFamily="18" charset="0"/>
              </a:rPr>
              <a:t>Kaiako | Teacher role</a:t>
            </a:r>
            <a:endParaRPr lang="en-NZ" b="1" dirty="0">
              <a:latin typeface="Bliss Pro Bold" panose="02010006030000020004" pitchFamily="2" charset="0"/>
            </a:endParaRPr>
          </a:p>
        </p:txBody>
      </p:sp>
      <p:sp>
        <p:nvSpPr>
          <p:cNvPr id="6" name="Slide Number Placeholder 5">
            <a:extLst>
              <a:ext uri="{FF2B5EF4-FFF2-40B4-BE49-F238E27FC236}">
                <a16:creationId xmlns:a16="http://schemas.microsoft.com/office/drawing/2014/main" id="{ED1CE55C-F7D9-114B-B0A6-C71215D9C802}"/>
              </a:ext>
            </a:extLst>
          </p:cNvPr>
          <p:cNvSpPr>
            <a:spLocks noGrp="1"/>
          </p:cNvSpPr>
          <p:nvPr>
            <p:ph type="sldNum" sz="quarter" idx="12"/>
          </p:nvPr>
        </p:nvSpPr>
        <p:spPr/>
        <p:txBody>
          <a:bodyPr/>
          <a:lstStyle/>
          <a:p>
            <a:fld id="{BFD14E40-3C96-7542-94D9-B9EA8019EF86}" type="slidenum">
              <a:rPr lang="en-NZ" smtClean="0"/>
              <a:pPr/>
              <a:t>8</a:t>
            </a:fld>
            <a:endParaRPr lang="en-NZ" dirty="0"/>
          </a:p>
        </p:txBody>
      </p:sp>
      <p:sp>
        <p:nvSpPr>
          <p:cNvPr id="8" name="Text Placeholder 3">
            <a:extLst>
              <a:ext uri="{FF2B5EF4-FFF2-40B4-BE49-F238E27FC236}">
                <a16:creationId xmlns:a16="http://schemas.microsoft.com/office/drawing/2014/main" id="{3A8C7773-E245-6599-CFD2-8BA661846649}"/>
              </a:ext>
            </a:extLst>
          </p:cNvPr>
          <p:cNvSpPr txBox="1">
            <a:spLocks/>
          </p:cNvSpPr>
          <p:nvPr/>
        </p:nvSpPr>
        <p:spPr>
          <a:xfrm>
            <a:off x="431800" y="1240861"/>
            <a:ext cx="3954570" cy="3231654"/>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700"/>
              </a:lnSpc>
              <a:spcBef>
                <a:spcPts val="0"/>
              </a:spcBef>
              <a:spcAft>
                <a:spcPts val="1200"/>
              </a:spcAft>
            </a:pPr>
            <a:r>
              <a:rPr lang="en-NZ" sz="1500" b="1" dirty="0"/>
              <a:t>Communicate</a:t>
            </a:r>
            <a:r>
              <a:rPr lang="en-NZ" sz="1500" dirty="0"/>
              <a:t>: Share information and ideas with the </a:t>
            </a:r>
            <a:r>
              <a:rPr lang="en-NZ" sz="1500" dirty="0" err="1"/>
              <a:t>kaihoe</a:t>
            </a:r>
            <a:r>
              <a:rPr lang="en-NZ" sz="1500" dirty="0"/>
              <a:t>.</a:t>
            </a:r>
          </a:p>
          <a:p>
            <a:pPr>
              <a:lnSpc>
                <a:spcPts val="1700"/>
              </a:lnSpc>
              <a:spcBef>
                <a:spcPts val="0"/>
              </a:spcBef>
              <a:spcAft>
                <a:spcPts val="1200"/>
              </a:spcAft>
            </a:pPr>
            <a:r>
              <a:rPr lang="en-NZ" sz="1500" b="1" dirty="0"/>
              <a:t>Engage</a:t>
            </a:r>
            <a:r>
              <a:rPr lang="en-NZ" sz="1500" dirty="0"/>
              <a:t>: Try new approaches that may support ākonga to feel engaged and that they belong.</a:t>
            </a:r>
          </a:p>
          <a:p>
            <a:pPr>
              <a:lnSpc>
                <a:spcPts val="1700"/>
              </a:lnSpc>
              <a:spcBef>
                <a:spcPts val="0"/>
              </a:spcBef>
              <a:spcAft>
                <a:spcPts val="1200"/>
              </a:spcAft>
            </a:pPr>
            <a:r>
              <a:rPr lang="en-NZ" sz="1500" b="1" dirty="0"/>
              <a:t>Collaborate</a:t>
            </a:r>
            <a:r>
              <a:rPr lang="en-NZ" sz="1500" dirty="0"/>
              <a:t>: Seek understanding of what the </a:t>
            </a:r>
            <a:r>
              <a:rPr lang="en-NZ" sz="1500" dirty="0" err="1"/>
              <a:t>kaihoe</a:t>
            </a:r>
            <a:r>
              <a:rPr lang="en-NZ" sz="1500" dirty="0"/>
              <a:t> is doing and how you can help.</a:t>
            </a:r>
          </a:p>
          <a:p>
            <a:pPr>
              <a:lnSpc>
                <a:spcPts val="1700"/>
              </a:lnSpc>
              <a:spcBef>
                <a:spcPts val="0"/>
              </a:spcBef>
              <a:spcAft>
                <a:spcPts val="1200"/>
              </a:spcAft>
            </a:pPr>
            <a:r>
              <a:rPr lang="en-NZ" sz="1500" b="1" dirty="0"/>
              <a:t>Implement</a:t>
            </a:r>
            <a:r>
              <a:rPr lang="en-NZ" sz="1500" dirty="0"/>
              <a:t>: Collaborate with the ākonga, their </a:t>
            </a:r>
            <a:r>
              <a:rPr lang="en-NZ" sz="1500" dirty="0" err="1"/>
              <a:t>whānau</a:t>
            </a:r>
            <a:r>
              <a:rPr lang="en-NZ" sz="1500" dirty="0"/>
              <a:t>, and their </a:t>
            </a:r>
            <a:r>
              <a:rPr lang="en-NZ" sz="1500" dirty="0" err="1"/>
              <a:t>kaihoe</a:t>
            </a:r>
            <a:r>
              <a:rPr lang="en-NZ" sz="1500" dirty="0"/>
              <a:t> to implement strategies that support school engagement and educational success.</a:t>
            </a:r>
          </a:p>
          <a:p>
            <a:pPr>
              <a:lnSpc>
                <a:spcPts val="1700"/>
              </a:lnSpc>
              <a:spcBef>
                <a:spcPts val="0"/>
              </a:spcBef>
              <a:spcAft>
                <a:spcPts val="1200"/>
              </a:spcAft>
            </a:pPr>
            <a:r>
              <a:rPr lang="en-NZ" sz="1500" b="1" dirty="0"/>
              <a:t>Respond</a:t>
            </a:r>
            <a:r>
              <a:rPr lang="en-NZ" sz="1500" dirty="0"/>
              <a:t>: Support learning goals that have been developed by ākonga, </a:t>
            </a:r>
            <a:r>
              <a:rPr lang="en-NZ" sz="1500" dirty="0" err="1"/>
              <a:t>whānau</a:t>
            </a:r>
            <a:r>
              <a:rPr lang="en-NZ" sz="1500" dirty="0"/>
              <a:t>, and </a:t>
            </a:r>
            <a:r>
              <a:rPr lang="en-NZ" sz="1500" dirty="0" err="1"/>
              <a:t>kaihoe</a:t>
            </a:r>
            <a:r>
              <a:rPr lang="en-NZ" sz="1500" dirty="0"/>
              <a:t>. </a:t>
            </a:r>
            <a:endParaRPr lang="en-NZ" sz="1500" dirty="0">
              <a:cs typeface="Calibri" panose="020F0502020204030204" pitchFamily="34" charset="0"/>
            </a:endParaRPr>
          </a:p>
        </p:txBody>
      </p:sp>
    </p:spTree>
    <p:extLst>
      <p:ext uri="{BB962C8B-B14F-4D97-AF65-F5344CB8AC3E}">
        <p14:creationId xmlns:p14="http://schemas.microsoft.com/office/powerpoint/2010/main" val="205461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C2EF26-AE0F-72B6-23EF-D4935202312D}"/>
              </a:ext>
            </a:extLst>
          </p:cNvPr>
          <p:cNvSpPr>
            <a:spLocks noGrp="1"/>
          </p:cNvSpPr>
          <p:nvPr>
            <p:ph type="sldNum" sz="quarter" idx="12"/>
          </p:nvPr>
        </p:nvSpPr>
        <p:spPr/>
        <p:txBody>
          <a:bodyPr/>
          <a:lstStyle/>
          <a:p>
            <a:fld id="{BFD14E40-3C96-7542-94D9-B9EA8019EF86}" type="slidenum">
              <a:rPr lang="en-NZ" smtClean="0"/>
              <a:pPr/>
              <a:t>9</a:t>
            </a:fld>
            <a:endParaRPr lang="en-NZ" dirty="0"/>
          </a:p>
        </p:txBody>
      </p:sp>
      <p:sp>
        <p:nvSpPr>
          <p:cNvPr id="3" name="Title 2">
            <a:extLst>
              <a:ext uri="{FF2B5EF4-FFF2-40B4-BE49-F238E27FC236}">
                <a16:creationId xmlns:a16="http://schemas.microsoft.com/office/drawing/2014/main" id="{A4991FBB-82C3-5041-1431-F937AAC53297}"/>
              </a:ext>
            </a:extLst>
          </p:cNvPr>
          <p:cNvSpPr txBox="1">
            <a:spLocks/>
          </p:cNvSpPr>
          <p:nvPr/>
        </p:nvSpPr>
        <p:spPr>
          <a:xfrm>
            <a:off x="431800" y="249251"/>
            <a:ext cx="5261511" cy="290849"/>
          </a:xfrm>
          <a:prstGeom prst="rect">
            <a:avLst/>
          </a:prstGeom>
        </p:spPr>
        <p:txBody>
          <a:bodyPr wrap="square" lIns="0" tIns="0" rIns="0" bIns="0">
            <a:spAutoFit/>
          </a:bodyPr>
          <a:lstStyle>
            <a:defPPr>
              <a:defRPr lang="en-US"/>
            </a:defPPr>
            <a:lvl1pPr defTabSz="685783">
              <a:lnSpc>
                <a:spcPct val="90000"/>
              </a:lnSpc>
              <a:spcBef>
                <a:spcPct val="0"/>
              </a:spcBef>
              <a:buNone/>
              <a:defRPr sz="2100" b="0" i="1">
                <a:solidFill>
                  <a:schemeClr val="bg1"/>
                </a:solidFill>
                <a:latin typeface="Bliss Pro Medium" panose="02010006030000020004" pitchFamily="2" charset="0"/>
                <a:ea typeface="+mj-ea"/>
                <a:cs typeface="Arial" panose="020B0604020202020204" pitchFamily="34" charset="0"/>
              </a:defRPr>
            </a:lvl1pPr>
          </a:lstStyle>
          <a:p>
            <a:r>
              <a:rPr lang="en-NZ" b="1" dirty="0">
                <a:effectLst/>
                <a:latin typeface="Bliss Pro Bold" panose="02010006030000020004" pitchFamily="2" charset="0"/>
                <a:ea typeface="Times New Roman" panose="02020603050405020304" pitchFamily="18" charset="0"/>
                <a:cs typeface="Times New Roman" panose="02020603050405020304" pitchFamily="18" charset="0"/>
              </a:rPr>
              <a:t>You are important</a:t>
            </a:r>
            <a:endParaRPr lang="en-NZ" b="1" dirty="0">
              <a:latin typeface="Bliss Pro Bold" panose="02010006030000020004" pitchFamily="2" charset="0"/>
            </a:endParaRPr>
          </a:p>
        </p:txBody>
      </p:sp>
      <p:sp>
        <p:nvSpPr>
          <p:cNvPr id="4" name="TextBox 3">
            <a:extLst>
              <a:ext uri="{FF2B5EF4-FFF2-40B4-BE49-F238E27FC236}">
                <a16:creationId xmlns:a16="http://schemas.microsoft.com/office/drawing/2014/main" id="{14A85840-8251-2B4A-9FEE-7E7485C6BA0C}"/>
              </a:ext>
            </a:extLst>
          </p:cNvPr>
          <p:cNvSpPr txBox="1"/>
          <p:nvPr/>
        </p:nvSpPr>
        <p:spPr>
          <a:xfrm>
            <a:off x="1584254" y="4141456"/>
            <a:ext cx="5964864" cy="338554"/>
          </a:xfrm>
          <a:prstGeom prst="rect">
            <a:avLst/>
          </a:prstGeom>
          <a:noFill/>
        </p:spPr>
        <p:txBody>
          <a:bodyPr wrap="square" rtlCol="0">
            <a:spAutoFit/>
          </a:bodyPr>
          <a:lstStyle/>
          <a:p>
            <a:pPr algn="ctr"/>
            <a:r>
              <a:rPr lang="en-NZ" sz="1600" b="0" i="0" dirty="0">
                <a:solidFill>
                  <a:srgbClr val="222222"/>
                </a:solidFill>
                <a:effectLst/>
              </a:rPr>
              <a:t>Watch: </a:t>
            </a:r>
            <a:r>
              <a:rPr lang="en-NZ" sz="1600" b="0" i="0" dirty="0">
                <a:solidFill>
                  <a:srgbClr val="222222"/>
                </a:solidFill>
                <a:effectLst/>
                <a:hlinkClick r:id="rId3"/>
              </a:rPr>
              <a:t>Check &amp; Connect - And it works</a:t>
            </a:r>
            <a:endParaRPr lang="en-US" sz="1600" dirty="0"/>
          </a:p>
        </p:txBody>
      </p:sp>
      <p:pic>
        <p:nvPicPr>
          <p:cNvPr id="5" name="Picture 4">
            <a:hlinkClick r:id="rId3"/>
            <a:extLst>
              <a:ext uri="{FF2B5EF4-FFF2-40B4-BE49-F238E27FC236}">
                <a16:creationId xmlns:a16="http://schemas.microsoft.com/office/drawing/2014/main" id="{319640EF-5F8C-E213-B0D8-5B419B6C1D2C}"/>
              </a:ext>
            </a:extLst>
          </p:cNvPr>
          <p:cNvPicPr>
            <a:picLocks noChangeAspect="1"/>
          </p:cNvPicPr>
          <p:nvPr/>
        </p:nvPicPr>
        <p:blipFill>
          <a:blip r:embed="rId4"/>
          <a:stretch>
            <a:fillRect/>
          </a:stretch>
        </p:blipFill>
        <p:spPr>
          <a:xfrm>
            <a:off x="2032003" y="1155700"/>
            <a:ext cx="5080000" cy="2832100"/>
          </a:xfrm>
          <a:prstGeom prst="rect">
            <a:avLst/>
          </a:prstGeom>
        </p:spPr>
      </p:pic>
    </p:spTree>
    <p:extLst>
      <p:ext uri="{BB962C8B-B14F-4D97-AF65-F5344CB8AC3E}">
        <p14:creationId xmlns:p14="http://schemas.microsoft.com/office/powerpoint/2010/main" val="27488403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4PB">
      <a:majorFont>
        <a:latin typeface="Bliss Pro"/>
        <a:ea typeface=""/>
        <a:cs typeface=""/>
      </a:majorFont>
      <a:minorFont>
        <a:latin typeface="Bliss Pro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5453</TotalTime>
  <Words>1901</Words>
  <Application>Microsoft Macintosh PowerPoint</Application>
  <PresentationFormat>On-screen Show (16:9)</PresentationFormat>
  <Paragraphs>147</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Bliss Pro</vt:lpstr>
      <vt:lpstr>Bliss Pro Bold</vt:lpstr>
      <vt:lpstr>Bliss Pro Light</vt:lpstr>
      <vt:lpstr>Bliss Pro Medium</vt:lpstr>
      <vt:lpstr>Bliss Pro Regular</vt:lpstr>
      <vt:lpstr>BlissPro-Light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Kei roto i a koe tōu ake mana.  Within each of us lies the seed of potential.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Dannelle Betts</dc:creator>
  <cp:lastModifiedBy>Nick Crozier</cp:lastModifiedBy>
  <cp:revision>149</cp:revision>
  <dcterms:created xsi:type="dcterms:W3CDTF">2020-11-09T23:27:46Z</dcterms:created>
  <dcterms:modified xsi:type="dcterms:W3CDTF">2023-10-09T23:34:36Z</dcterms:modified>
</cp:coreProperties>
</file>